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theme/themeOverride1.xml" ContentType="application/vnd.openxmlformats-officedocument.themeOverride+xml"/>
  <Override PartName="/ppt/charts/chart4.xml" ContentType="application/vnd.openxmlformats-officedocument.drawingml.chart+xml"/>
  <Override PartName="/ppt/notesSlides/notesSlide2.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notesMasterIdLst>
    <p:notesMasterId r:id="rId7"/>
  </p:notesMasterIdLst>
  <p:sldIdLst>
    <p:sldId id="260" r:id="rId5"/>
    <p:sldId id="262" r:id="rId6"/>
  </p:sldIdLst>
  <p:sldSz cx="7772400" cy="10058400"/>
  <p:notesSz cx="7010400" cy="9296400"/>
  <p:defaultTex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3168">
          <p15:clr>
            <a:srgbClr val="A4A3A4"/>
          </p15:clr>
        </p15:guide>
        <p15:guide id="4" pos="244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risti Koumjian" initials="KK"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E2F6"/>
    <a:srgbClr val="1B69A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EED5BA-6A89-759A-6F17-A283B366A7E9}" v="42" dt="2021-03-10T18:57:31.768"/>
    <p1510:client id="{73B78291-B292-479C-A8AD-8547CD27D56F}" v="10" dt="2021-03-10T19:04:57.9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2172" y="72"/>
      </p:cViewPr>
      <p:guideLst>
        <p:guide orient="horz" pos="2160"/>
        <p:guide pos="2880"/>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1.xm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9475276139125406"/>
          <c:y val="0.27039778400936954"/>
          <c:w val="0.39111147333417579"/>
          <c:h val="0.6356026832773366"/>
        </c:manualLayout>
      </c:layout>
      <c:doughnutChart>
        <c:varyColors val="1"/>
        <c:ser>
          <c:idx val="0"/>
          <c:order val="0"/>
          <c:tx>
            <c:strRef>
              <c:f>Sheet1!$B$1</c:f>
              <c:strCache>
                <c:ptCount val="1"/>
                <c:pt idx="0">
                  <c:v>%</c:v>
                </c:pt>
              </c:strCache>
            </c:strRef>
          </c:tx>
          <c:dPt>
            <c:idx val="0"/>
            <c:bubble3D val="0"/>
            <c:spPr>
              <a:solidFill>
                <a:schemeClr val="accent2"/>
              </a:solidFill>
              <a:ln w="19050">
                <a:solidFill>
                  <a:schemeClr val="lt1"/>
                </a:solidFill>
              </a:ln>
              <a:effectLst/>
            </c:spPr>
            <c:extLst>
              <c:ext xmlns:c16="http://schemas.microsoft.com/office/drawing/2014/chart" uri="{C3380CC4-5D6E-409C-BE32-E72D297353CC}">
                <c16:uniqueId val="{00000001-2FFC-4EC2-AA3D-69698E9D5C25}"/>
              </c:ext>
            </c:extLst>
          </c:dPt>
          <c:dPt>
            <c:idx val="1"/>
            <c:bubble3D val="0"/>
            <c:spPr>
              <a:solidFill>
                <a:schemeClr val="accent2">
                  <a:lumMod val="60000"/>
                  <a:lumOff val="40000"/>
                </a:schemeClr>
              </a:solidFill>
              <a:ln w="19050">
                <a:solidFill>
                  <a:schemeClr val="lt1"/>
                </a:solidFill>
              </a:ln>
              <a:effectLst/>
            </c:spPr>
            <c:extLst>
              <c:ext xmlns:c16="http://schemas.microsoft.com/office/drawing/2014/chart" uri="{C3380CC4-5D6E-409C-BE32-E72D297353CC}">
                <c16:uniqueId val="{00000003-2FFC-4EC2-AA3D-69698E9D5C25}"/>
              </c:ext>
            </c:extLst>
          </c:dPt>
          <c:dPt>
            <c:idx val="2"/>
            <c:bubble3D val="0"/>
            <c:spPr>
              <a:solidFill>
                <a:schemeClr val="accent2">
                  <a:lumMod val="20000"/>
                  <a:lumOff val="80000"/>
                </a:schemeClr>
              </a:solidFill>
              <a:ln w="19050">
                <a:solidFill>
                  <a:schemeClr val="lt1"/>
                </a:solidFill>
              </a:ln>
              <a:effectLst/>
            </c:spPr>
            <c:extLst>
              <c:ext xmlns:c16="http://schemas.microsoft.com/office/drawing/2014/chart" uri="{C3380CC4-5D6E-409C-BE32-E72D297353CC}">
                <c16:uniqueId val="{00000005-2FFC-4EC2-AA3D-69698E9D5C25}"/>
              </c:ext>
            </c:extLst>
          </c:dPt>
          <c:dLbls>
            <c:dLbl>
              <c:idx val="0"/>
              <c:layout>
                <c:manualLayout>
                  <c:x val="0.21437022331051936"/>
                  <c:y val="-3.6751578580807728E-2"/>
                </c:manualLayout>
              </c:layout>
              <c:tx>
                <c:rich>
                  <a:bodyPr/>
                  <a:lstStyle/>
                  <a:p>
                    <a:fld id="{6349CEA2-9CC3-4DCC-9A11-717D70A73494}" type="CATEGORYNAME">
                      <a:rPr lang="en-US" b="1"/>
                      <a:pPr/>
                      <a:t>[CATEGORY NAME]</a:t>
                    </a:fld>
                    <a:r>
                      <a:rPr lang="en-US" b="1" baseline="0"/>
                      <a:t>,</a:t>
                    </a:r>
                    <a:r>
                      <a:rPr lang="en-US" baseline="0"/>
                      <a:t> </a:t>
                    </a:r>
                    <a:fld id="{36B8CFF4-8EF6-4A3D-910C-FE19BA76F69B}" type="VALUE">
                      <a:rPr lang="en-US" baseline="0"/>
                      <a:pPr/>
                      <a:t>[VALUE]</a:t>
                    </a:fld>
                    <a:endParaRPr lang="en-US" baseline="0"/>
                  </a:p>
                </c:rich>
              </c:tx>
              <c:showLegendKey val="0"/>
              <c:showVal val="1"/>
              <c:showCatName val="1"/>
              <c:showSerName val="0"/>
              <c:showPercent val="0"/>
              <c:showBubbleSize val="0"/>
              <c:extLst>
                <c:ext xmlns:c15="http://schemas.microsoft.com/office/drawing/2012/chart" uri="{CE6537A1-D6FC-4f65-9D91-7224C49458BB}">
                  <c15:layout>
                    <c:manualLayout>
                      <c:w val="0.27317184696523206"/>
                      <c:h val="0.25220286989438423"/>
                    </c:manualLayout>
                  </c15:layout>
                  <c15:dlblFieldTable/>
                  <c15:showDataLabelsRange val="0"/>
                </c:ext>
                <c:ext xmlns:c16="http://schemas.microsoft.com/office/drawing/2014/chart" uri="{C3380CC4-5D6E-409C-BE32-E72D297353CC}">
                  <c16:uniqueId val="{00000001-2FFC-4EC2-AA3D-69698E9D5C25}"/>
                </c:ext>
              </c:extLst>
            </c:dLbl>
            <c:dLbl>
              <c:idx val="1"/>
              <c:layout>
                <c:manualLayout>
                  <c:x val="-0.20255239058065375"/>
                  <c:y val="-3.1507128602559758E-3"/>
                </c:manualLayout>
              </c:layout>
              <c:tx>
                <c:rich>
                  <a:bodyPr/>
                  <a:lstStyle/>
                  <a:p>
                    <a:fld id="{B500B70C-49CC-4A27-BD06-5B247C7B142E}" type="CATEGORYNAME">
                      <a:rPr lang="en-US" b="1" dirty="0"/>
                      <a:pPr/>
                      <a:t>[CATEGORY NAME]</a:t>
                    </a:fld>
                    <a:r>
                      <a:rPr lang="en-US" baseline="0"/>
                      <a:t>, </a:t>
                    </a:r>
                    <a:fld id="{2C09C2CB-057B-47B5-9470-7B3110E4AD00}" type="VALUE">
                      <a:rPr lang="en-US" baseline="0" dirty="0"/>
                      <a:pPr/>
                      <a:t>[VALUE]</a:t>
                    </a:fld>
                    <a:endParaRPr lang="en-US" baseline="0"/>
                  </a:p>
                </c:rich>
              </c:tx>
              <c:showLegendKey val="0"/>
              <c:showVal val="1"/>
              <c:showCatName val="1"/>
              <c:showSerName val="0"/>
              <c:showPercent val="0"/>
              <c:showBubbleSize val="0"/>
              <c:extLst>
                <c:ext xmlns:c15="http://schemas.microsoft.com/office/drawing/2012/chart" uri="{CE6537A1-D6FC-4f65-9D91-7224C49458BB}">
                  <c15:layout>
                    <c:manualLayout>
                      <c:w val="0.21102276327766289"/>
                      <c:h val="0.21616673107154"/>
                    </c:manualLayout>
                  </c15:layout>
                  <c15:dlblFieldTable/>
                  <c15:showDataLabelsRange val="0"/>
                </c:ext>
                <c:ext xmlns:c16="http://schemas.microsoft.com/office/drawing/2014/chart" uri="{C3380CC4-5D6E-409C-BE32-E72D297353CC}">
                  <c16:uniqueId val="{00000003-2FFC-4EC2-AA3D-69698E9D5C25}"/>
                </c:ext>
              </c:extLst>
            </c:dLbl>
            <c:dLbl>
              <c:idx val="2"/>
              <c:layout>
                <c:manualLayout>
                  <c:x val="-0.23647264737645701"/>
                  <c:y val="-0.21419787657380626"/>
                </c:manualLayout>
              </c:layout>
              <c:tx>
                <c:rich>
                  <a:bodyPr/>
                  <a:lstStyle/>
                  <a:p>
                    <a:fld id="{63615962-C046-4B9F-A570-98304958055D}" type="CATEGORYNAME">
                      <a:rPr lang="en-US" b="1" dirty="0"/>
                      <a:pPr/>
                      <a:t>[CATEGORY NAME]</a:t>
                    </a:fld>
                    <a:r>
                      <a:rPr lang="en-US" baseline="0"/>
                      <a:t>, </a:t>
                    </a:r>
                    <a:fld id="{56CCB471-C94E-4476-98EA-D993B860F494}" type="VALUE">
                      <a:rPr lang="en-US" baseline="0" dirty="0"/>
                      <a:pPr/>
                      <a:t>[VALUE]</a:t>
                    </a:fld>
                    <a:endParaRPr lang="en-US" baseline="0"/>
                  </a:p>
                </c:rich>
              </c:tx>
              <c:showLegendKey val="0"/>
              <c:showVal val="1"/>
              <c:showCatName val="1"/>
              <c:showSerName val="0"/>
              <c:showPercent val="0"/>
              <c:showBubbleSize val="0"/>
              <c:extLst>
                <c:ext xmlns:c15="http://schemas.microsoft.com/office/drawing/2012/chart" uri="{CE6537A1-D6FC-4f65-9D91-7224C49458BB}">
                  <c15:layout>
                    <c:manualLayout>
                      <c:w val="0.27498667609260619"/>
                      <c:h val="0.21616673107154"/>
                    </c:manualLayout>
                  </c15:layout>
                  <c15:dlblFieldTable/>
                  <c15:showDataLabelsRange val="0"/>
                </c:ext>
                <c:ext xmlns:c16="http://schemas.microsoft.com/office/drawing/2014/chart" uri="{C3380CC4-5D6E-409C-BE32-E72D297353CC}">
                  <c16:uniqueId val="{00000005-2FFC-4EC2-AA3D-69698E9D5C25}"/>
                </c:ext>
              </c:extLst>
            </c:dLbl>
            <c:spPr>
              <a:noFill/>
              <a:ln>
                <a:noFill/>
              </a:ln>
              <a:effectLst/>
            </c:spPr>
            <c:txPr>
              <a:bodyPr rot="0" spcFirstLastPara="1" vertOverflow="ellipsis" vert="horz" wrap="square" lIns="38100" tIns="19050" rIns="38100" bIns="19050" anchor="ctr" anchorCtr="1">
                <a:spAutoFit/>
              </a:bodyPr>
              <a:lstStyle/>
              <a:p>
                <a:pPr>
                  <a:defRPr sz="850" b="0" i="0" u="none" strike="noStrike" kern="1200" baseline="0">
                    <a:solidFill>
                      <a:schemeClr val="tx2"/>
                    </a:solidFill>
                    <a:latin typeface="Verdana" panose="020B0604030504040204" pitchFamily="34" charset="0"/>
                    <a:ea typeface="Verdana" panose="020B0604030504040204" pitchFamily="34" charset="0"/>
                    <a:cs typeface="+mn-cs"/>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5-12 years</c:v>
                </c:pt>
                <c:pt idx="1">
                  <c:v>0-2 years</c:v>
                </c:pt>
                <c:pt idx="2">
                  <c:v>3-4 years</c:v>
                </c:pt>
              </c:strCache>
            </c:strRef>
          </c:cat>
          <c:val>
            <c:numRef>
              <c:f>Sheet1!$B$2:$B$4</c:f>
              <c:numCache>
                <c:formatCode>0%</c:formatCode>
                <c:ptCount val="3"/>
                <c:pt idx="0">
                  <c:v>0.641258393434469</c:v>
                </c:pt>
                <c:pt idx="1">
                  <c:v>0.20819862389123767</c:v>
                </c:pt>
                <c:pt idx="2">
                  <c:v>0.15054298267429328</c:v>
                </c:pt>
              </c:numCache>
            </c:numRef>
          </c:val>
          <c:extLst>
            <c:ext xmlns:c16="http://schemas.microsoft.com/office/drawing/2014/chart" uri="{C3380CC4-5D6E-409C-BE32-E72D297353CC}">
              <c16:uniqueId val="{00000006-2FFC-4EC2-AA3D-69698E9D5C25}"/>
            </c:ext>
          </c:extLst>
        </c:ser>
        <c:dLbls>
          <c:showLegendKey val="0"/>
          <c:showVal val="0"/>
          <c:showCatName val="0"/>
          <c:showSerName val="0"/>
          <c:showPercent val="0"/>
          <c:showBubbleSize val="0"/>
          <c:showLeaderLines val="1"/>
        </c:dLbls>
        <c:firstSliceAng val="0"/>
        <c:holeSize val="6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solidFill>
            <a:schemeClr val="tx2"/>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9475276139125406"/>
          <c:y val="0.27039778400936954"/>
          <c:w val="0.39111147333417579"/>
          <c:h val="0.6356026832773366"/>
        </c:manualLayout>
      </c:layout>
      <c:doughnutChart>
        <c:varyColors val="1"/>
        <c:ser>
          <c:idx val="0"/>
          <c:order val="0"/>
          <c:tx>
            <c:strRef>
              <c:f>Sheet1!$B$1</c:f>
              <c:strCache>
                <c:ptCount val="1"/>
                <c:pt idx="0">
                  <c:v>%</c:v>
                </c:pt>
              </c:strCache>
            </c:strRef>
          </c:tx>
          <c:dPt>
            <c:idx val="0"/>
            <c:bubble3D val="0"/>
            <c:spPr>
              <a:solidFill>
                <a:schemeClr val="accent2"/>
              </a:solidFill>
              <a:ln w="19050">
                <a:solidFill>
                  <a:schemeClr val="lt1"/>
                </a:solidFill>
              </a:ln>
              <a:effectLst/>
            </c:spPr>
            <c:extLst>
              <c:ext xmlns:c16="http://schemas.microsoft.com/office/drawing/2014/chart" uri="{C3380CC4-5D6E-409C-BE32-E72D297353CC}">
                <c16:uniqueId val="{00000001-5C67-4836-A472-AC5C21801A18}"/>
              </c:ext>
            </c:extLst>
          </c:dPt>
          <c:dPt>
            <c:idx val="1"/>
            <c:bubble3D val="0"/>
            <c:spPr>
              <a:solidFill>
                <a:schemeClr val="accent2">
                  <a:lumMod val="60000"/>
                  <a:lumOff val="40000"/>
                </a:schemeClr>
              </a:solidFill>
              <a:ln w="19050">
                <a:solidFill>
                  <a:schemeClr val="lt1"/>
                </a:solidFill>
              </a:ln>
              <a:effectLst/>
            </c:spPr>
            <c:extLst>
              <c:ext xmlns:c16="http://schemas.microsoft.com/office/drawing/2014/chart" uri="{C3380CC4-5D6E-409C-BE32-E72D297353CC}">
                <c16:uniqueId val="{00000003-5C67-4836-A472-AC5C21801A18}"/>
              </c:ext>
            </c:extLst>
          </c:dPt>
          <c:dPt>
            <c:idx val="2"/>
            <c:bubble3D val="0"/>
            <c:spPr>
              <a:solidFill>
                <a:schemeClr val="accent2">
                  <a:lumMod val="20000"/>
                  <a:lumOff val="80000"/>
                </a:schemeClr>
              </a:solidFill>
              <a:ln w="19050">
                <a:solidFill>
                  <a:schemeClr val="lt1"/>
                </a:solidFill>
              </a:ln>
              <a:effectLst/>
            </c:spPr>
            <c:extLst>
              <c:ext xmlns:c16="http://schemas.microsoft.com/office/drawing/2014/chart" uri="{C3380CC4-5D6E-409C-BE32-E72D297353CC}">
                <c16:uniqueId val="{00000005-5C67-4836-A472-AC5C21801A18}"/>
              </c:ext>
            </c:extLst>
          </c:dPt>
          <c:dLbls>
            <c:dLbl>
              <c:idx val="0"/>
              <c:layout>
                <c:manualLayout>
                  <c:x val="0.21437022331051936"/>
                  <c:y val="-3.6751578580807728E-2"/>
                </c:manualLayout>
              </c:layout>
              <c:tx>
                <c:rich>
                  <a:bodyPr/>
                  <a:lstStyle/>
                  <a:p>
                    <a:fld id="{6349CEA2-9CC3-4DCC-9A11-717D70A73494}" type="CATEGORYNAME">
                      <a:rPr lang="en-US" b="1"/>
                      <a:pPr/>
                      <a:t>[CATEGORY NAME]</a:t>
                    </a:fld>
                    <a:r>
                      <a:rPr lang="en-US" b="1" baseline="0"/>
                      <a:t>,</a:t>
                    </a:r>
                    <a:r>
                      <a:rPr lang="en-US" baseline="0"/>
                      <a:t> </a:t>
                    </a:r>
                    <a:fld id="{36B8CFF4-8EF6-4A3D-910C-FE19BA76F69B}" type="VALUE">
                      <a:rPr lang="en-US" baseline="0"/>
                      <a:pPr/>
                      <a:t>[VALUE]</a:t>
                    </a:fld>
                    <a:endParaRPr lang="en-US" baseline="0"/>
                  </a:p>
                </c:rich>
              </c:tx>
              <c:showLegendKey val="0"/>
              <c:showVal val="1"/>
              <c:showCatName val="1"/>
              <c:showSerName val="0"/>
              <c:showPercent val="0"/>
              <c:showBubbleSize val="0"/>
              <c:extLst>
                <c:ext xmlns:c15="http://schemas.microsoft.com/office/drawing/2012/chart" uri="{CE6537A1-D6FC-4f65-9D91-7224C49458BB}">
                  <c15:layout>
                    <c:manualLayout>
                      <c:w val="0.27317184696523206"/>
                      <c:h val="0.25220286989438423"/>
                    </c:manualLayout>
                  </c15:layout>
                  <c15:dlblFieldTable/>
                  <c15:showDataLabelsRange val="0"/>
                </c:ext>
                <c:ext xmlns:c16="http://schemas.microsoft.com/office/drawing/2014/chart" uri="{C3380CC4-5D6E-409C-BE32-E72D297353CC}">
                  <c16:uniqueId val="{00000001-5C67-4836-A472-AC5C21801A18}"/>
                </c:ext>
              </c:extLst>
            </c:dLbl>
            <c:dLbl>
              <c:idx val="1"/>
              <c:layout>
                <c:manualLayout>
                  <c:x val="-0.19404501990425016"/>
                  <c:y val="-3.1506185590293289E-3"/>
                </c:manualLayout>
              </c:layout>
              <c:tx>
                <c:rich>
                  <a:bodyPr/>
                  <a:lstStyle/>
                  <a:p>
                    <a:fld id="{B500B70C-49CC-4A27-BD06-5B247C7B142E}" type="CATEGORYNAME">
                      <a:rPr lang="en-US" b="1" dirty="0"/>
                      <a:pPr/>
                      <a:t>[CATEGORY NAME]</a:t>
                    </a:fld>
                    <a:r>
                      <a:rPr lang="en-US" baseline="0"/>
                      <a:t>, </a:t>
                    </a:r>
                    <a:fld id="{2C09C2CB-057B-47B5-9470-7B3110E4AD00}" type="VALUE">
                      <a:rPr lang="en-US" baseline="0" dirty="0"/>
                      <a:pPr/>
                      <a:t>[VALUE]</a:t>
                    </a:fld>
                    <a:endParaRPr lang="en-US" baseline="0"/>
                  </a:p>
                </c:rich>
              </c:tx>
              <c:showLegendKey val="0"/>
              <c:showVal val="1"/>
              <c:showCatName val="1"/>
              <c:showSerName val="0"/>
              <c:showPercent val="0"/>
              <c:showBubbleSize val="0"/>
              <c:extLst>
                <c:ext xmlns:c15="http://schemas.microsoft.com/office/drawing/2012/chart" uri="{CE6537A1-D6FC-4f65-9D91-7224C49458BB}">
                  <c15:layout>
                    <c:manualLayout>
                      <c:w val="0.22803750463047004"/>
                      <c:h val="0.21616691967399329"/>
                    </c:manualLayout>
                  </c15:layout>
                  <c15:dlblFieldTable/>
                  <c15:showDataLabelsRange val="0"/>
                </c:ext>
                <c:ext xmlns:c16="http://schemas.microsoft.com/office/drawing/2014/chart" uri="{C3380CC4-5D6E-409C-BE32-E72D297353CC}">
                  <c16:uniqueId val="{00000003-5C67-4836-A472-AC5C21801A18}"/>
                </c:ext>
              </c:extLst>
            </c:dLbl>
            <c:dLbl>
              <c:idx val="2"/>
              <c:layout>
                <c:manualLayout>
                  <c:x val="-0.23647264737645701"/>
                  <c:y val="-0.21419787657380626"/>
                </c:manualLayout>
              </c:layout>
              <c:tx>
                <c:rich>
                  <a:bodyPr/>
                  <a:lstStyle/>
                  <a:p>
                    <a:fld id="{63615962-C046-4B9F-A570-98304958055D}" type="CATEGORYNAME">
                      <a:rPr lang="en-US" b="1" dirty="0"/>
                      <a:pPr/>
                      <a:t>[CATEGORY NAME]</a:t>
                    </a:fld>
                    <a:r>
                      <a:rPr lang="en-US" baseline="0"/>
                      <a:t>, </a:t>
                    </a:r>
                    <a:fld id="{56CCB471-C94E-4476-98EA-D993B860F494}" type="VALUE">
                      <a:rPr lang="en-US" baseline="0" dirty="0"/>
                      <a:pPr/>
                      <a:t>[VALUE]</a:t>
                    </a:fld>
                    <a:endParaRPr lang="en-US" baseline="0"/>
                  </a:p>
                </c:rich>
              </c:tx>
              <c:showLegendKey val="0"/>
              <c:showVal val="1"/>
              <c:showCatName val="1"/>
              <c:showSerName val="0"/>
              <c:showPercent val="0"/>
              <c:showBubbleSize val="0"/>
              <c:extLst>
                <c:ext xmlns:c15="http://schemas.microsoft.com/office/drawing/2012/chart" uri="{CE6537A1-D6FC-4f65-9D91-7224C49458BB}">
                  <c15:layout>
                    <c:manualLayout>
                      <c:w val="0.27498667609260619"/>
                      <c:h val="0.21616673107154"/>
                    </c:manualLayout>
                  </c15:layout>
                  <c15:dlblFieldTable/>
                  <c15:showDataLabelsRange val="0"/>
                </c:ext>
                <c:ext xmlns:c16="http://schemas.microsoft.com/office/drawing/2014/chart" uri="{C3380CC4-5D6E-409C-BE32-E72D297353CC}">
                  <c16:uniqueId val="{00000005-5C67-4836-A472-AC5C21801A18}"/>
                </c:ext>
              </c:extLst>
            </c:dLbl>
            <c:spPr>
              <a:noFill/>
              <a:ln>
                <a:noFill/>
              </a:ln>
              <a:effectLst/>
            </c:spPr>
            <c:txPr>
              <a:bodyPr rot="0" spcFirstLastPara="1" vertOverflow="ellipsis" vert="horz" wrap="square" lIns="38100" tIns="19050" rIns="38100" bIns="19050" anchor="ctr" anchorCtr="1">
                <a:spAutoFit/>
              </a:bodyPr>
              <a:lstStyle/>
              <a:p>
                <a:pPr>
                  <a:defRPr sz="850" b="0" i="0" u="none" strike="noStrike" kern="1200" baseline="0">
                    <a:solidFill>
                      <a:schemeClr val="tx2"/>
                    </a:solidFill>
                    <a:latin typeface="+mn-lt"/>
                    <a:ea typeface="+mn-ea"/>
                    <a:cs typeface="+mn-cs"/>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5-12 years</c:v>
                </c:pt>
                <c:pt idx="1">
                  <c:v>0-2 years</c:v>
                </c:pt>
                <c:pt idx="2">
                  <c:v>3-4 years</c:v>
                </c:pt>
              </c:strCache>
            </c:strRef>
          </c:cat>
          <c:val>
            <c:numRef>
              <c:f>Sheet1!$B$2:$B$4</c:f>
              <c:numCache>
                <c:formatCode>0%</c:formatCode>
                <c:ptCount val="3"/>
                <c:pt idx="0">
                  <c:v>0.6</c:v>
                </c:pt>
                <c:pt idx="1">
                  <c:v>0.27</c:v>
                </c:pt>
                <c:pt idx="2">
                  <c:v>0.13</c:v>
                </c:pt>
              </c:numCache>
            </c:numRef>
          </c:val>
          <c:extLst>
            <c:ext xmlns:c16="http://schemas.microsoft.com/office/drawing/2014/chart" uri="{C3380CC4-5D6E-409C-BE32-E72D297353CC}">
              <c16:uniqueId val="{00000006-5C67-4836-A472-AC5C21801A18}"/>
            </c:ext>
          </c:extLst>
        </c:ser>
        <c:dLbls>
          <c:showLegendKey val="0"/>
          <c:showVal val="0"/>
          <c:showCatName val="0"/>
          <c:showSerName val="0"/>
          <c:showPercent val="0"/>
          <c:showBubbleSize val="0"/>
          <c:showLeaderLines val="1"/>
        </c:dLbls>
        <c:firstSliceAng val="0"/>
        <c:holeSize val="6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solidFill>
            <a:schemeClr val="tx2"/>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4765943177406761"/>
          <c:y val="0.12366075708997196"/>
          <c:w val="0.60773431771284814"/>
          <c:h val="0.70075933500307519"/>
        </c:manualLayout>
      </c:layout>
      <c:barChart>
        <c:barDir val="bar"/>
        <c:grouping val="stacked"/>
        <c:varyColors val="0"/>
        <c:ser>
          <c:idx val="0"/>
          <c:order val="0"/>
          <c:tx>
            <c:strRef>
              <c:f>Sheet1!$B$1</c:f>
              <c:strCache>
                <c:ptCount val="1"/>
                <c:pt idx="0">
                  <c:v>Licensed Centers</c:v>
                </c:pt>
              </c:strCache>
            </c:strRef>
          </c:tx>
          <c:spPr>
            <a:solidFill>
              <a:srgbClr val="37BFBF">
                <a:lumMod val="40000"/>
                <a:lumOff val="60000"/>
              </a:srgbClr>
            </a:solidFill>
          </c:spPr>
          <c:invertIfNegative val="0"/>
          <c:dLbls>
            <c:spPr>
              <a:no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0-2 years</c:v>
                </c:pt>
                <c:pt idx="1">
                  <c:v>3-4 years</c:v>
                </c:pt>
                <c:pt idx="2">
                  <c:v>5-12 years</c:v>
                </c:pt>
              </c:strCache>
            </c:strRef>
          </c:cat>
          <c:val>
            <c:numRef>
              <c:f>Sheet1!$B$2:$B$4</c:f>
              <c:numCache>
                <c:formatCode>#,##0</c:formatCode>
                <c:ptCount val="3"/>
                <c:pt idx="0">
                  <c:v>1189</c:v>
                </c:pt>
                <c:pt idx="1">
                  <c:v>4272</c:v>
                </c:pt>
                <c:pt idx="2">
                  <c:v>3661</c:v>
                </c:pt>
              </c:numCache>
            </c:numRef>
          </c:val>
          <c:extLst>
            <c:ext xmlns:c16="http://schemas.microsoft.com/office/drawing/2014/chart" uri="{C3380CC4-5D6E-409C-BE32-E72D297353CC}">
              <c16:uniqueId val="{00000000-D346-48D0-9FF2-A5B85ABE8013}"/>
            </c:ext>
          </c:extLst>
        </c:ser>
        <c:dLbls>
          <c:dLblPos val="ctr"/>
          <c:showLegendKey val="0"/>
          <c:showVal val="1"/>
          <c:showCatName val="0"/>
          <c:showSerName val="0"/>
          <c:showPercent val="0"/>
          <c:showBubbleSize val="0"/>
        </c:dLbls>
        <c:gapWidth val="50"/>
        <c:overlap val="100"/>
        <c:axId val="116693632"/>
        <c:axId val="118823168"/>
      </c:barChart>
      <c:catAx>
        <c:axId val="116693632"/>
        <c:scaling>
          <c:orientation val="minMax"/>
        </c:scaling>
        <c:delete val="0"/>
        <c:axPos val="l"/>
        <c:numFmt formatCode="General" sourceLinked="0"/>
        <c:majorTickMark val="out"/>
        <c:minorTickMark val="none"/>
        <c:tickLblPos val="nextTo"/>
        <c:crossAx val="118823168"/>
        <c:crosses val="autoZero"/>
        <c:auto val="1"/>
        <c:lblAlgn val="ctr"/>
        <c:lblOffset val="100"/>
        <c:noMultiLvlLbl val="0"/>
      </c:catAx>
      <c:valAx>
        <c:axId val="118823168"/>
        <c:scaling>
          <c:orientation val="minMax"/>
        </c:scaling>
        <c:delete val="1"/>
        <c:axPos val="b"/>
        <c:numFmt formatCode="#,##0" sourceLinked="1"/>
        <c:majorTickMark val="out"/>
        <c:minorTickMark val="none"/>
        <c:tickLblPos val="nextTo"/>
        <c:crossAx val="116693632"/>
        <c:crosses val="autoZero"/>
        <c:crossBetween val="between"/>
      </c:valAx>
    </c:plotArea>
    <c:plotVisOnly val="1"/>
    <c:dispBlanksAs val="gap"/>
    <c:showDLblsOverMax val="0"/>
  </c:chart>
  <c:spPr>
    <a:ln>
      <a:noFill/>
    </a:ln>
  </c:spPr>
  <c:txPr>
    <a:bodyPr/>
    <a:lstStyle/>
    <a:p>
      <a:pPr>
        <a:defRPr sz="850"/>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0"/>
    <c:plotArea>
      <c:layout>
        <c:manualLayout>
          <c:layoutTarget val="inner"/>
          <c:xMode val="edge"/>
          <c:yMode val="edge"/>
          <c:x val="0.13755764049884139"/>
          <c:y val="8.706460358674406E-2"/>
          <c:w val="0.62765823355604977"/>
          <c:h val="0.58492976092757198"/>
        </c:manualLayout>
      </c:layout>
      <c:barChart>
        <c:barDir val="bar"/>
        <c:grouping val="stacked"/>
        <c:varyColors val="0"/>
        <c:ser>
          <c:idx val="0"/>
          <c:order val="0"/>
          <c:tx>
            <c:strRef>
              <c:f>Sheet1!$B$1</c:f>
              <c:strCache>
                <c:ptCount val="1"/>
                <c:pt idx="0">
                  <c:v>Licensed Centers</c:v>
                </c:pt>
              </c:strCache>
            </c:strRef>
          </c:tx>
          <c:spPr>
            <a:solidFill>
              <a:schemeClr val="accent3"/>
            </a:solidFill>
          </c:spPr>
          <c:invertIfNegative val="0"/>
          <c:dLbls>
            <c:spPr>
              <a:noFill/>
              <a:ln>
                <a:noFill/>
              </a:ln>
              <a:effectLst/>
            </c:spPr>
            <c:txPr>
              <a:bodyPr/>
              <a:lstStyle/>
              <a:p>
                <a:pPr>
                  <a:defRPr>
                    <a:solidFill>
                      <a:schemeClr val="accent6"/>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c:f>
              <c:numCache>
                <c:formatCode>General</c:formatCode>
                <c:ptCount val="1"/>
                <c:pt idx="0">
                  <c:v>2020</c:v>
                </c:pt>
              </c:numCache>
            </c:numRef>
          </c:cat>
          <c:val>
            <c:numRef>
              <c:f>Sheet1!$B$2</c:f>
              <c:numCache>
                <c:formatCode>#,##0</c:formatCode>
                <c:ptCount val="1"/>
                <c:pt idx="0">
                  <c:v>5423</c:v>
                </c:pt>
              </c:numCache>
            </c:numRef>
          </c:val>
          <c:extLst>
            <c:ext xmlns:c16="http://schemas.microsoft.com/office/drawing/2014/chart" uri="{C3380CC4-5D6E-409C-BE32-E72D297353CC}">
              <c16:uniqueId val="{00000000-A660-49D7-8019-2A66BF0BDC1B}"/>
            </c:ext>
          </c:extLst>
        </c:ser>
        <c:ser>
          <c:idx val="1"/>
          <c:order val="1"/>
          <c:tx>
            <c:strRef>
              <c:f>Sheet1!$C$1</c:f>
              <c:strCache>
                <c:ptCount val="1"/>
                <c:pt idx="0">
                  <c:v>Licensed Family Homes</c:v>
                </c:pt>
              </c:strCache>
            </c:strRef>
          </c:tx>
          <c:spPr>
            <a:solidFill>
              <a:schemeClr val="accent3">
                <a:lumMod val="60000"/>
                <a:lumOff val="40000"/>
              </a:schemeClr>
            </a:solidFill>
          </c:spPr>
          <c:invertIfNegative val="0"/>
          <c:dLbls>
            <c:spPr>
              <a:no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c:f>
              <c:numCache>
                <c:formatCode>General</c:formatCode>
                <c:ptCount val="1"/>
                <c:pt idx="0">
                  <c:v>2020</c:v>
                </c:pt>
              </c:numCache>
            </c:numRef>
          </c:cat>
          <c:val>
            <c:numRef>
              <c:f>Sheet1!$C$2</c:f>
              <c:numCache>
                <c:formatCode>#,##0</c:formatCode>
                <c:ptCount val="1"/>
                <c:pt idx="0">
                  <c:v>1834</c:v>
                </c:pt>
              </c:numCache>
            </c:numRef>
          </c:val>
          <c:extLst>
            <c:ext xmlns:c16="http://schemas.microsoft.com/office/drawing/2014/chart" uri="{C3380CC4-5D6E-409C-BE32-E72D297353CC}">
              <c16:uniqueId val="{00000001-A660-49D7-8019-2A66BF0BDC1B}"/>
            </c:ext>
          </c:extLst>
        </c:ser>
        <c:ser>
          <c:idx val="2"/>
          <c:order val="2"/>
          <c:tx>
            <c:strRef>
              <c:f>Sheet1!$D$1</c:f>
              <c:strCache>
                <c:ptCount val="1"/>
                <c:pt idx="0">
                  <c:v>License-Exempt </c:v>
                </c:pt>
              </c:strCache>
            </c:strRef>
          </c:tx>
          <c:spPr>
            <a:solidFill>
              <a:schemeClr val="accent3">
                <a:lumMod val="20000"/>
                <a:lumOff val="80000"/>
              </a:schemeClr>
            </a:solidFill>
          </c:spPr>
          <c:invertIfNegative val="0"/>
          <c:dLbls>
            <c:spPr>
              <a:no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c:f>
              <c:numCache>
                <c:formatCode>General</c:formatCode>
                <c:ptCount val="1"/>
                <c:pt idx="0">
                  <c:v>2020</c:v>
                </c:pt>
              </c:numCache>
            </c:numRef>
          </c:cat>
          <c:val>
            <c:numRef>
              <c:f>Sheet1!$D$2</c:f>
              <c:numCache>
                <c:formatCode>#,##0</c:formatCode>
                <c:ptCount val="1"/>
                <c:pt idx="0">
                  <c:v>1865</c:v>
                </c:pt>
              </c:numCache>
            </c:numRef>
          </c:val>
          <c:extLst>
            <c:ext xmlns:c16="http://schemas.microsoft.com/office/drawing/2014/chart" uri="{C3380CC4-5D6E-409C-BE32-E72D297353CC}">
              <c16:uniqueId val="{00000002-A660-49D7-8019-2A66BF0BDC1B}"/>
            </c:ext>
          </c:extLst>
        </c:ser>
        <c:dLbls>
          <c:dLblPos val="ctr"/>
          <c:showLegendKey val="0"/>
          <c:showVal val="1"/>
          <c:showCatName val="0"/>
          <c:showSerName val="0"/>
          <c:showPercent val="0"/>
          <c:showBubbleSize val="0"/>
        </c:dLbls>
        <c:gapWidth val="50"/>
        <c:overlap val="100"/>
        <c:axId val="116693632"/>
        <c:axId val="118823168"/>
      </c:barChart>
      <c:catAx>
        <c:axId val="116693632"/>
        <c:scaling>
          <c:orientation val="maxMin"/>
        </c:scaling>
        <c:delete val="0"/>
        <c:axPos val="l"/>
        <c:numFmt formatCode="General" sourceLinked="0"/>
        <c:majorTickMark val="out"/>
        <c:minorTickMark val="none"/>
        <c:tickLblPos val="nextTo"/>
        <c:crossAx val="118823168"/>
        <c:crosses val="autoZero"/>
        <c:auto val="1"/>
        <c:lblAlgn val="ctr"/>
        <c:lblOffset val="100"/>
        <c:noMultiLvlLbl val="0"/>
      </c:catAx>
      <c:valAx>
        <c:axId val="118823168"/>
        <c:scaling>
          <c:orientation val="minMax"/>
        </c:scaling>
        <c:delete val="1"/>
        <c:axPos val="t"/>
        <c:numFmt formatCode="#,##0" sourceLinked="1"/>
        <c:majorTickMark val="out"/>
        <c:minorTickMark val="none"/>
        <c:tickLblPos val="nextTo"/>
        <c:crossAx val="116693632"/>
        <c:crosses val="autoZero"/>
        <c:crossBetween val="between"/>
      </c:valAx>
    </c:plotArea>
    <c:legend>
      <c:legendPos val="b"/>
      <c:layout>
        <c:manualLayout>
          <c:xMode val="edge"/>
          <c:yMode val="edge"/>
          <c:x val="0"/>
          <c:y val="0.72158672235195309"/>
          <c:w val="1"/>
          <c:h val="0.24196103467871499"/>
        </c:manualLayout>
      </c:layout>
      <c:overlay val="0"/>
    </c:legend>
    <c:plotVisOnly val="1"/>
    <c:dispBlanksAs val="gap"/>
    <c:showDLblsOverMax val="0"/>
  </c:chart>
  <c:spPr>
    <a:ln>
      <a:noFill/>
    </a:ln>
  </c:spPr>
  <c:txPr>
    <a:bodyPr/>
    <a:lstStyle/>
    <a:p>
      <a:pPr>
        <a:defRPr sz="85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5">
                <a:lumMod val="20000"/>
                <a:lumOff val="80000"/>
              </a:schemeClr>
            </a:solidFill>
          </c:spPr>
          <c:invertIfNegative val="0"/>
          <c:dPt>
            <c:idx val="0"/>
            <c:invertIfNegative val="0"/>
            <c:bubble3D val="0"/>
            <c:extLst>
              <c:ext xmlns:c16="http://schemas.microsoft.com/office/drawing/2014/chart" uri="{C3380CC4-5D6E-409C-BE32-E72D297353CC}">
                <c16:uniqueId val="{00000001-715C-44B8-8EF7-B1A999862D15}"/>
              </c:ext>
            </c:extLst>
          </c:dPt>
          <c:dPt>
            <c:idx val="1"/>
            <c:invertIfNegative val="0"/>
            <c:bubble3D val="0"/>
            <c:extLst>
              <c:ext xmlns:c16="http://schemas.microsoft.com/office/drawing/2014/chart" uri="{C3380CC4-5D6E-409C-BE32-E72D297353CC}">
                <c16:uniqueId val="{00000003-715C-44B8-8EF7-B1A999862D15}"/>
              </c:ext>
            </c:extLst>
          </c:dPt>
          <c:dLbls>
            <c:numFmt formatCode="#,##0" sourceLinked="0"/>
            <c:spPr>
              <a:no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Children with
all parents in
the workforce</c:v>
                </c:pt>
                <c:pt idx="1">
                  <c:v>Child care slots
available</c:v>
                </c:pt>
              </c:strCache>
            </c:strRef>
          </c:cat>
          <c:val>
            <c:numRef>
              <c:f>Sheet1!$B$2:$B$3</c:f>
              <c:numCache>
                <c:formatCode>General</c:formatCode>
                <c:ptCount val="2"/>
                <c:pt idx="0">
                  <c:v>24126</c:v>
                </c:pt>
                <c:pt idx="1">
                  <c:v>9122</c:v>
                </c:pt>
              </c:numCache>
            </c:numRef>
          </c:val>
          <c:extLst>
            <c:ext xmlns:c16="http://schemas.microsoft.com/office/drawing/2014/chart" uri="{C3380CC4-5D6E-409C-BE32-E72D297353CC}">
              <c16:uniqueId val="{00000004-715C-44B8-8EF7-B1A999862D15}"/>
            </c:ext>
          </c:extLst>
        </c:ser>
        <c:dLbls>
          <c:showLegendKey val="0"/>
          <c:showVal val="0"/>
          <c:showCatName val="0"/>
          <c:showSerName val="0"/>
          <c:showPercent val="0"/>
          <c:showBubbleSize val="0"/>
        </c:dLbls>
        <c:gapWidth val="69"/>
        <c:axId val="105133568"/>
        <c:axId val="105135104"/>
      </c:barChart>
      <c:catAx>
        <c:axId val="105133568"/>
        <c:scaling>
          <c:orientation val="minMax"/>
        </c:scaling>
        <c:delete val="0"/>
        <c:axPos val="b"/>
        <c:numFmt formatCode="General" sourceLinked="0"/>
        <c:majorTickMark val="none"/>
        <c:minorTickMark val="none"/>
        <c:tickLblPos val="nextTo"/>
        <c:crossAx val="105135104"/>
        <c:crosses val="autoZero"/>
        <c:auto val="1"/>
        <c:lblAlgn val="ctr"/>
        <c:lblOffset val="100"/>
        <c:noMultiLvlLbl val="0"/>
      </c:catAx>
      <c:valAx>
        <c:axId val="105135104"/>
        <c:scaling>
          <c:orientation val="minMax"/>
        </c:scaling>
        <c:delete val="1"/>
        <c:axPos val="l"/>
        <c:numFmt formatCode="#,##0" sourceLinked="0"/>
        <c:majorTickMark val="out"/>
        <c:minorTickMark val="none"/>
        <c:tickLblPos val="nextTo"/>
        <c:crossAx val="105133568"/>
        <c:crosses val="autoZero"/>
        <c:crossBetween val="between"/>
      </c:valAx>
    </c:plotArea>
    <c:plotVisOnly val="1"/>
    <c:dispBlanksAs val="gap"/>
    <c:showDLblsOverMax val="0"/>
  </c:chart>
  <c:txPr>
    <a:bodyPr/>
    <a:lstStyle/>
    <a:p>
      <a:pPr>
        <a:defRPr sz="85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5">
                <a:lumMod val="20000"/>
                <a:lumOff val="80000"/>
              </a:schemeClr>
            </a:solidFill>
          </c:spPr>
          <c:invertIfNegative val="0"/>
          <c:dLbls>
            <c:numFmt formatCode="#,##0" sourceLinked="0"/>
            <c:spPr>
              <a:no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Children eligible for state subsidy with 
all parents in 
the workforce</c:v>
                </c:pt>
                <c:pt idx="1">
                  <c:v>Subsidized slots 
available</c:v>
                </c:pt>
              </c:strCache>
            </c:strRef>
          </c:cat>
          <c:val>
            <c:numRef>
              <c:f>Sheet1!$B$2:$B$3</c:f>
              <c:numCache>
                <c:formatCode>General</c:formatCode>
                <c:ptCount val="2"/>
                <c:pt idx="0">
                  <c:v>14670</c:v>
                </c:pt>
                <c:pt idx="1">
                  <c:v>4017</c:v>
                </c:pt>
              </c:numCache>
            </c:numRef>
          </c:val>
          <c:extLst>
            <c:ext xmlns:c16="http://schemas.microsoft.com/office/drawing/2014/chart" uri="{C3380CC4-5D6E-409C-BE32-E72D297353CC}">
              <c16:uniqueId val="{00000000-6461-4CA8-A94E-26016D58A0BD}"/>
            </c:ext>
          </c:extLst>
        </c:ser>
        <c:dLbls>
          <c:showLegendKey val="0"/>
          <c:showVal val="0"/>
          <c:showCatName val="0"/>
          <c:showSerName val="0"/>
          <c:showPercent val="0"/>
          <c:showBubbleSize val="0"/>
        </c:dLbls>
        <c:gapWidth val="69"/>
        <c:axId val="105094144"/>
        <c:axId val="105095936"/>
      </c:barChart>
      <c:catAx>
        <c:axId val="105094144"/>
        <c:scaling>
          <c:orientation val="minMax"/>
        </c:scaling>
        <c:delete val="0"/>
        <c:axPos val="b"/>
        <c:numFmt formatCode="General" sourceLinked="0"/>
        <c:majorTickMark val="none"/>
        <c:minorTickMark val="none"/>
        <c:tickLblPos val="nextTo"/>
        <c:crossAx val="105095936"/>
        <c:crosses val="autoZero"/>
        <c:auto val="1"/>
        <c:lblAlgn val="ctr"/>
        <c:lblOffset val="100"/>
        <c:noMultiLvlLbl val="0"/>
      </c:catAx>
      <c:valAx>
        <c:axId val="105095936"/>
        <c:scaling>
          <c:orientation val="minMax"/>
          <c:max val="25000"/>
        </c:scaling>
        <c:delete val="1"/>
        <c:axPos val="l"/>
        <c:numFmt formatCode="#,##0" sourceLinked="0"/>
        <c:majorTickMark val="out"/>
        <c:minorTickMark val="none"/>
        <c:tickLblPos val="nextTo"/>
        <c:crossAx val="105094144"/>
        <c:crosses val="autoZero"/>
        <c:crossBetween val="between"/>
      </c:valAx>
    </c:plotArea>
    <c:plotVisOnly val="1"/>
    <c:dispBlanksAs val="gap"/>
    <c:showDLblsOverMax val="0"/>
  </c:chart>
  <c:txPr>
    <a:bodyPr/>
    <a:lstStyle/>
    <a:p>
      <a:pPr>
        <a:defRPr sz="850"/>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3"/>
            <a:ext cx="3038145" cy="464205"/>
          </a:xfrm>
          <a:prstGeom prst="rect">
            <a:avLst/>
          </a:prstGeom>
        </p:spPr>
        <p:txBody>
          <a:bodyPr vert="horz" lIns="88114" tIns="44058" rIns="88114" bIns="44058" rtlCol="0"/>
          <a:lstStyle>
            <a:lvl1pPr algn="l">
              <a:defRPr sz="1200"/>
            </a:lvl1pPr>
          </a:lstStyle>
          <a:p>
            <a:endParaRPr lang="en-US"/>
          </a:p>
        </p:txBody>
      </p:sp>
      <p:sp>
        <p:nvSpPr>
          <p:cNvPr id="3" name="Date Placeholder 2"/>
          <p:cNvSpPr>
            <a:spLocks noGrp="1"/>
          </p:cNvSpPr>
          <p:nvPr>
            <p:ph type="dt" idx="1"/>
          </p:nvPr>
        </p:nvSpPr>
        <p:spPr>
          <a:xfrm>
            <a:off x="3970734" y="3"/>
            <a:ext cx="3038145" cy="464205"/>
          </a:xfrm>
          <a:prstGeom prst="rect">
            <a:avLst/>
          </a:prstGeom>
        </p:spPr>
        <p:txBody>
          <a:bodyPr vert="horz" lIns="88114" tIns="44058" rIns="88114" bIns="44058" rtlCol="0"/>
          <a:lstStyle>
            <a:lvl1pPr algn="r">
              <a:defRPr sz="1200"/>
            </a:lvl1pPr>
          </a:lstStyle>
          <a:p>
            <a:fld id="{6EBDCBA9-C758-4F13-B8CB-091F7422556F}" type="datetimeFigureOut">
              <a:rPr lang="en-US" smtClean="0"/>
              <a:t>6/17/2021</a:t>
            </a:fld>
            <a:endParaRPr lang="en-US"/>
          </a:p>
        </p:txBody>
      </p:sp>
      <p:sp>
        <p:nvSpPr>
          <p:cNvPr id="4" name="Slide Image Placeholder 3"/>
          <p:cNvSpPr>
            <a:spLocks noGrp="1" noRot="1" noChangeAspect="1"/>
          </p:cNvSpPr>
          <p:nvPr>
            <p:ph type="sldImg" idx="2"/>
          </p:nvPr>
        </p:nvSpPr>
        <p:spPr>
          <a:xfrm>
            <a:off x="2159000" y="698500"/>
            <a:ext cx="2693988" cy="3486150"/>
          </a:xfrm>
          <a:prstGeom prst="rect">
            <a:avLst/>
          </a:prstGeom>
          <a:noFill/>
          <a:ln w="12700">
            <a:solidFill>
              <a:prstClr val="black"/>
            </a:solidFill>
          </a:ln>
        </p:spPr>
        <p:txBody>
          <a:bodyPr vert="horz" lIns="88114" tIns="44058" rIns="88114" bIns="44058" rtlCol="0" anchor="ctr"/>
          <a:lstStyle/>
          <a:p>
            <a:endParaRPr lang="en-US"/>
          </a:p>
        </p:txBody>
      </p:sp>
      <p:sp>
        <p:nvSpPr>
          <p:cNvPr id="5" name="Notes Placeholder 4"/>
          <p:cNvSpPr>
            <a:spLocks noGrp="1"/>
          </p:cNvSpPr>
          <p:nvPr>
            <p:ph type="body" sz="quarter" idx="3"/>
          </p:nvPr>
        </p:nvSpPr>
        <p:spPr>
          <a:xfrm>
            <a:off x="701346" y="4416103"/>
            <a:ext cx="5607712" cy="4182457"/>
          </a:xfrm>
          <a:prstGeom prst="rect">
            <a:avLst/>
          </a:prstGeom>
        </p:spPr>
        <p:txBody>
          <a:bodyPr vert="horz" lIns="88114" tIns="44058" rIns="88114" bIns="4405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8830663"/>
            <a:ext cx="3038145" cy="464205"/>
          </a:xfrm>
          <a:prstGeom prst="rect">
            <a:avLst/>
          </a:prstGeom>
        </p:spPr>
        <p:txBody>
          <a:bodyPr vert="horz" lIns="88114" tIns="44058" rIns="88114" bIns="44058" rtlCol="0" anchor="b"/>
          <a:lstStyle>
            <a:lvl1pPr algn="l">
              <a:defRPr sz="1200"/>
            </a:lvl1pPr>
          </a:lstStyle>
          <a:p>
            <a:endParaRPr lang="en-US"/>
          </a:p>
        </p:txBody>
      </p:sp>
      <p:sp>
        <p:nvSpPr>
          <p:cNvPr id="7" name="Slide Number Placeholder 6"/>
          <p:cNvSpPr>
            <a:spLocks noGrp="1"/>
          </p:cNvSpPr>
          <p:nvPr>
            <p:ph type="sldNum" sz="quarter" idx="5"/>
          </p:nvPr>
        </p:nvSpPr>
        <p:spPr>
          <a:xfrm>
            <a:off x="3970734" y="8830663"/>
            <a:ext cx="3038145" cy="464205"/>
          </a:xfrm>
          <a:prstGeom prst="rect">
            <a:avLst/>
          </a:prstGeom>
        </p:spPr>
        <p:txBody>
          <a:bodyPr vert="horz" lIns="88114" tIns="44058" rIns="88114" bIns="44058" rtlCol="0" anchor="b"/>
          <a:lstStyle>
            <a:lvl1pPr algn="r">
              <a:defRPr sz="1200"/>
            </a:lvl1pPr>
          </a:lstStyle>
          <a:p>
            <a:fld id="{461C82B4-F027-4DAC-885C-3D8A6311EDF0}" type="slidenum">
              <a:rPr lang="en-US" smtClean="0"/>
              <a:t>‹#›</a:t>
            </a:fld>
            <a:endParaRPr lang="en-US"/>
          </a:p>
        </p:txBody>
      </p:sp>
    </p:spTree>
    <p:extLst>
      <p:ext uri="{BB962C8B-B14F-4D97-AF65-F5344CB8AC3E}">
        <p14:creationId xmlns:p14="http://schemas.microsoft.com/office/powerpoint/2010/main" val="16988293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1C82B4-F027-4DAC-885C-3D8A6311EDF0}" type="slidenum">
              <a:rPr lang="en-US" smtClean="0"/>
              <a:t>1</a:t>
            </a:fld>
            <a:endParaRPr lang="en-US"/>
          </a:p>
        </p:txBody>
      </p:sp>
    </p:spTree>
    <p:extLst>
      <p:ext uri="{BB962C8B-B14F-4D97-AF65-F5344CB8AC3E}">
        <p14:creationId xmlns:p14="http://schemas.microsoft.com/office/powerpoint/2010/main" val="41516695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61C82B4-F027-4DAC-885C-3D8A6311EDF0}" type="slidenum">
              <a:rPr lang="en-US" smtClean="0"/>
              <a:t>2</a:t>
            </a:fld>
            <a:endParaRPr lang="en-US"/>
          </a:p>
        </p:txBody>
      </p:sp>
    </p:spTree>
    <p:extLst>
      <p:ext uri="{BB962C8B-B14F-4D97-AF65-F5344CB8AC3E}">
        <p14:creationId xmlns:p14="http://schemas.microsoft.com/office/powerpoint/2010/main" val="2716564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3124626"/>
            <a:ext cx="6606540" cy="2156036"/>
          </a:xfrm>
        </p:spPr>
        <p:txBody>
          <a:bodyPr/>
          <a:lstStyle/>
          <a:p>
            <a:r>
              <a:rPr lang="en-US"/>
              <a:t>Click to edit Master title style</a:t>
            </a:r>
          </a:p>
        </p:txBody>
      </p:sp>
      <p:sp>
        <p:nvSpPr>
          <p:cNvPr id="3" name="Subtitle 2"/>
          <p:cNvSpPr>
            <a:spLocks noGrp="1"/>
          </p:cNvSpPr>
          <p:nvPr>
            <p:ph type="subTitle" idx="1"/>
          </p:nvPr>
        </p:nvSpPr>
        <p:spPr>
          <a:xfrm>
            <a:off x="1165860" y="5699760"/>
            <a:ext cx="5440680" cy="2570480"/>
          </a:xfrm>
        </p:spPr>
        <p:txBody>
          <a:bodyPr/>
          <a:lstStyle>
            <a:lvl1pPr marL="0" indent="0" algn="ctr">
              <a:buNone/>
              <a:defRPr>
                <a:solidFill>
                  <a:schemeClr val="tx1">
                    <a:tint val="75000"/>
                  </a:schemeClr>
                </a:solidFill>
              </a:defRPr>
            </a:lvl1pPr>
            <a:lvl2pPr marL="509412" indent="0" algn="ctr">
              <a:buNone/>
              <a:defRPr>
                <a:solidFill>
                  <a:schemeClr val="tx1">
                    <a:tint val="75000"/>
                  </a:schemeClr>
                </a:solidFill>
              </a:defRPr>
            </a:lvl2pPr>
            <a:lvl3pPr marL="1018824" indent="0" algn="ctr">
              <a:buNone/>
              <a:defRPr>
                <a:solidFill>
                  <a:schemeClr val="tx1">
                    <a:tint val="75000"/>
                  </a:schemeClr>
                </a:solidFill>
              </a:defRPr>
            </a:lvl3pPr>
            <a:lvl4pPr marL="1528237" indent="0" algn="ctr">
              <a:buNone/>
              <a:defRPr>
                <a:solidFill>
                  <a:schemeClr val="tx1">
                    <a:tint val="75000"/>
                  </a:schemeClr>
                </a:solidFill>
              </a:defRPr>
            </a:lvl4pPr>
            <a:lvl5pPr marL="2037649" indent="0" algn="ctr">
              <a:buNone/>
              <a:defRPr>
                <a:solidFill>
                  <a:schemeClr val="tx1">
                    <a:tint val="75000"/>
                  </a:schemeClr>
                </a:solidFill>
              </a:defRPr>
            </a:lvl5pPr>
            <a:lvl6pPr marL="2547061" indent="0" algn="ctr">
              <a:buNone/>
              <a:defRPr>
                <a:solidFill>
                  <a:schemeClr val="tx1">
                    <a:tint val="75000"/>
                  </a:schemeClr>
                </a:solidFill>
              </a:defRPr>
            </a:lvl6pPr>
            <a:lvl7pPr marL="3056473" indent="0" algn="ctr">
              <a:buNone/>
              <a:defRPr>
                <a:solidFill>
                  <a:schemeClr val="tx1">
                    <a:tint val="75000"/>
                  </a:schemeClr>
                </a:solidFill>
              </a:defRPr>
            </a:lvl7pPr>
            <a:lvl8pPr marL="3565886" indent="0" algn="ctr">
              <a:buNone/>
              <a:defRPr>
                <a:solidFill>
                  <a:schemeClr val="tx1">
                    <a:tint val="75000"/>
                  </a:schemeClr>
                </a:solidFill>
              </a:defRPr>
            </a:lvl8pPr>
            <a:lvl9pPr marL="407529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80663E6-23C4-44A8-A9E8-DB85F78A0219}" type="datetimeFigureOut">
              <a:rPr lang="en-US" smtClean="0"/>
              <a:t>6/17/2021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FBBAE5-1EA8-437A-BAEF-D3B7789C2CD6}" type="slidenum">
              <a:rPr lang="en-US" smtClean="0"/>
              <a:t>‹#›</a:t>
            </a:fld>
            <a:endParaRPr lang="en-US"/>
          </a:p>
        </p:txBody>
      </p:sp>
    </p:spTree>
    <p:extLst>
      <p:ext uri="{BB962C8B-B14F-4D97-AF65-F5344CB8AC3E}">
        <p14:creationId xmlns:p14="http://schemas.microsoft.com/office/powerpoint/2010/main" val="4193559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0663E6-23C4-44A8-A9E8-DB85F78A0219}" type="datetimeFigureOut">
              <a:rPr lang="en-US" smtClean="0"/>
              <a:t>6/17/2021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FBBAE5-1EA8-437A-BAEF-D3B7789C2CD6}" type="slidenum">
              <a:rPr lang="en-US" smtClean="0"/>
              <a:t>‹#›</a:t>
            </a:fld>
            <a:endParaRPr lang="en-US"/>
          </a:p>
        </p:txBody>
      </p:sp>
    </p:spTree>
    <p:extLst>
      <p:ext uri="{BB962C8B-B14F-4D97-AF65-F5344CB8AC3E}">
        <p14:creationId xmlns:p14="http://schemas.microsoft.com/office/powerpoint/2010/main" val="2806368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634990" y="402804"/>
            <a:ext cx="1748790" cy="858223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8620" y="402804"/>
            <a:ext cx="5116830" cy="858223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0663E6-23C4-44A8-A9E8-DB85F78A0219}" type="datetimeFigureOut">
              <a:rPr lang="en-US" smtClean="0"/>
              <a:t>6/17/2021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FBBAE5-1EA8-437A-BAEF-D3B7789C2CD6}" type="slidenum">
              <a:rPr lang="en-US" smtClean="0"/>
              <a:t>‹#›</a:t>
            </a:fld>
            <a:endParaRPr lang="en-US"/>
          </a:p>
        </p:txBody>
      </p:sp>
    </p:spTree>
    <p:extLst>
      <p:ext uri="{BB962C8B-B14F-4D97-AF65-F5344CB8AC3E}">
        <p14:creationId xmlns:p14="http://schemas.microsoft.com/office/powerpoint/2010/main" val="576572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0663E6-23C4-44A8-A9E8-DB85F78A0219}" type="datetimeFigureOut">
              <a:rPr lang="en-US" smtClean="0"/>
              <a:t>6/17/2021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FBBAE5-1EA8-437A-BAEF-D3B7789C2CD6}" type="slidenum">
              <a:rPr lang="en-US" smtClean="0"/>
              <a:t>‹#›</a:t>
            </a:fld>
            <a:endParaRPr lang="en-US"/>
          </a:p>
        </p:txBody>
      </p:sp>
    </p:spTree>
    <p:extLst>
      <p:ext uri="{BB962C8B-B14F-4D97-AF65-F5344CB8AC3E}">
        <p14:creationId xmlns:p14="http://schemas.microsoft.com/office/powerpoint/2010/main" val="3974411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3966" y="6463454"/>
            <a:ext cx="6606540" cy="1997710"/>
          </a:xfrm>
        </p:spPr>
        <p:txBody>
          <a:bodyPr anchor="t"/>
          <a:lstStyle>
            <a:lvl1pPr algn="l">
              <a:defRPr sz="4500" b="1" cap="all"/>
            </a:lvl1pPr>
          </a:lstStyle>
          <a:p>
            <a:r>
              <a:rPr lang="en-US"/>
              <a:t>Click to edit Master title style</a:t>
            </a:r>
          </a:p>
        </p:txBody>
      </p:sp>
      <p:sp>
        <p:nvSpPr>
          <p:cNvPr id="3" name="Text Placeholder 2"/>
          <p:cNvSpPr>
            <a:spLocks noGrp="1"/>
          </p:cNvSpPr>
          <p:nvPr>
            <p:ph type="body" idx="1"/>
          </p:nvPr>
        </p:nvSpPr>
        <p:spPr>
          <a:xfrm>
            <a:off x="613966" y="4263180"/>
            <a:ext cx="6606540" cy="2200274"/>
          </a:xfrm>
        </p:spPr>
        <p:txBody>
          <a:bodyPr anchor="b"/>
          <a:lstStyle>
            <a:lvl1pPr marL="0" indent="0">
              <a:buNone/>
              <a:defRPr sz="2200">
                <a:solidFill>
                  <a:schemeClr val="tx1">
                    <a:tint val="75000"/>
                  </a:schemeClr>
                </a:solidFill>
              </a:defRPr>
            </a:lvl1pPr>
            <a:lvl2pPr marL="509412" indent="0">
              <a:buNone/>
              <a:defRPr sz="2000">
                <a:solidFill>
                  <a:schemeClr val="tx1">
                    <a:tint val="75000"/>
                  </a:schemeClr>
                </a:solidFill>
              </a:defRPr>
            </a:lvl2pPr>
            <a:lvl3pPr marL="1018824" indent="0">
              <a:buNone/>
              <a:defRPr sz="1800">
                <a:solidFill>
                  <a:schemeClr val="tx1">
                    <a:tint val="75000"/>
                  </a:schemeClr>
                </a:solidFill>
              </a:defRPr>
            </a:lvl3pPr>
            <a:lvl4pPr marL="1528237" indent="0">
              <a:buNone/>
              <a:defRPr sz="1600">
                <a:solidFill>
                  <a:schemeClr val="tx1">
                    <a:tint val="75000"/>
                  </a:schemeClr>
                </a:solidFill>
              </a:defRPr>
            </a:lvl4pPr>
            <a:lvl5pPr marL="2037649" indent="0">
              <a:buNone/>
              <a:defRPr sz="1600">
                <a:solidFill>
                  <a:schemeClr val="tx1">
                    <a:tint val="75000"/>
                  </a:schemeClr>
                </a:solidFill>
              </a:defRPr>
            </a:lvl5pPr>
            <a:lvl6pPr marL="2547061" indent="0">
              <a:buNone/>
              <a:defRPr sz="1600">
                <a:solidFill>
                  <a:schemeClr val="tx1">
                    <a:tint val="75000"/>
                  </a:schemeClr>
                </a:solidFill>
              </a:defRPr>
            </a:lvl6pPr>
            <a:lvl7pPr marL="3056473" indent="0">
              <a:buNone/>
              <a:defRPr sz="1600">
                <a:solidFill>
                  <a:schemeClr val="tx1">
                    <a:tint val="75000"/>
                  </a:schemeClr>
                </a:solidFill>
              </a:defRPr>
            </a:lvl7pPr>
            <a:lvl8pPr marL="3565886" indent="0">
              <a:buNone/>
              <a:defRPr sz="1600">
                <a:solidFill>
                  <a:schemeClr val="tx1">
                    <a:tint val="75000"/>
                  </a:schemeClr>
                </a:solidFill>
              </a:defRPr>
            </a:lvl8pPr>
            <a:lvl9pPr marL="4075298"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80663E6-23C4-44A8-A9E8-DB85F78A0219}" type="datetimeFigureOut">
              <a:rPr lang="en-US" smtClean="0"/>
              <a:t>6/17/2021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FBBAE5-1EA8-437A-BAEF-D3B7789C2CD6}" type="slidenum">
              <a:rPr lang="en-US" smtClean="0"/>
              <a:t>‹#›</a:t>
            </a:fld>
            <a:endParaRPr lang="en-US"/>
          </a:p>
        </p:txBody>
      </p:sp>
    </p:spTree>
    <p:extLst>
      <p:ext uri="{BB962C8B-B14F-4D97-AF65-F5344CB8AC3E}">
        <p14:creationId xmlns:p14="http://schemas.microsoft.com/office/powerpoint/2010/main" val="1681933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8620" y="2346962"/>
            <a:ext cx="3432810" cy="6638079"/>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50970" y="2346962"/>
            <a:ext cx="3432810" cy="6638079"/>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80663E6-23C4-44A8-A9E8-DB85F78A0219}" type="datetimeFigureOut">
              <a:rPr lang="en-US" smtClean="0"/>
              <a:t>6/17/2021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FBBAE5-1EA8-437A-BAEF-D3B7789C2CD6}" type="slidenum">
              <a:rPr lang="en-US" smtClean="0"/>
              <a:t>‹#›</a:t>
            </a:fld>
            <a:endParaRPr lang="en-US"/>
          </a:p>
        </p:txBody>
      </p:sp>
    </p:spTree>
    <p:extLst>
      <p:ext uri="{BB962C8B-B14F-4D97-AF65-F5344CB8AC3E}">
        <p14:creationId xmlns:p14="http://schemas.microsoft.com/office/powerpoint/2010/main" val="2600534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88620" y="2251499"/>
            <a:ext cx="3434160" cy="938318"/>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a:t>Click to edit Master text styles</a:t>
            </a:r>
          </a:p>
        </p:txBody>
      </p:sp>
      <p:sp>
        <p:nvSpPr>
          <p:cNvPr id="4" name="Content Placeholder 3"/>
          <p:cNvSpPr>
            <a:spLocks noGrp="1"/>
          </p:cNvSpPr>
          <p:nvPr>
            <p:ph sz="half" idx="2"/>
          </p:nvPr>
        </p:nvSpPr>
        <p:spPr>
          <a:xfrm>
            <a:off x="388620" y="3189817"/>
            <a:ext cx="3434160" cy="5795222"/>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48272" y="2251499"/>
            <a:ext cx="3435508" cy="938318"/>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a:t>Click to edit Master text styles</a:t>
            </a:r>
          </a:p>
        </p:txBody>
      </p:sp>
      <p:sp>
        <p:nvSpPr>
          <p:cNvPr id="6" name="Content Placeholder 5"/>
          <p:cNvSpPr>
            <a:spLocks noGrp="1"/>
          </p:cNvSpPr>
          <p:nvPr>
            <p:ph sz="quarter" idx="4"/>
          </p:nvPr>
        </p:nvSpPr>
        <p:spPr>
          <a:xfrm>
            <a:off x="3948272" y="3189817"/>
            <a:ext cx="3435508" cy="5795222"/>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80663E6-23C4-44A8-A9E8-DB85F78A0219}" type="datetimeFigureOut">
              <a:rPr lang="en-US" smtClean="0"/>
              <a:t>6/17/2021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FBBAE5-1EA8-437A-BAEF-D3B7789C2CD6}" type="slidenum">
              <a:rPr lang="en-US" smtClean="0"/>
              <a:t>‹#›</a:t>
            </a:fld>
            <a:endParaRPr lang="en-US"/>
          </a:p>
        </p:txBody>
      </p:sp>
    </p:spTree>
    <p:extLst>
      <p:ext uri="{BB962C8B-B14F-4D97-AF65-F5344CB8AC3E}">
        <p14:creationId xmlns:p14="http://schemas.microsoft.com/office/powerpoint/2010/main" val="3872094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80663E6-23C4-44A8-A9E8-DB85F78A0219}" type="datetimeFigureOut">
              <a:rPr lang="en-US" smtClean="0"/>
              <a:t>6/17/2021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FBBAE5-1EA8-437A-BAEF-D3B7789C2CD6}" type="slidenum">
              <a:rPr lang="en-US" smtClean="0"/>
              <a:t>‹#›</a:t>
            </a:fld>
            <a:endParaRPr lang="en-US"/>
          </a:p>
        </p:txBody>
      </p:sp>
    </p:spTree>
    <p:extLst>
      <p:ext uri="{BB962C8B-B14F-4D97-AF65-F5344CB8AC3E}">
        <p14:creationId xmlns:p14="http://schemas.microsoft.com/office/powerpoint/2010/main" val="2007336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0663E6-23C4-44A8-A9E8-DB85F78A0219}" type="datetimeFigureOut">
              <a:rPr lang="en-US" smtClean="0"/>
              <a:t>6/17/2021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FBBAE5-1EA8-437A-BAEF-D3B7789C2CD6}" type="slidenum">
              <a:rPr lang="en-US" smtClean="0"/>
              <a:t>‹#›</a:t>
            </a:fld>
            <a:endParaRPr lang="en-US"/>
          </a:p>
        </p:txBody>
      </p:sp>
    </p:spTree>
    <p:extLst>
      <p:ext uri="{BB962C8B-B14F-4D97-AF65-F5344CB8AC3E}">
        <p14:creationId xmlns:p14="http://schemas.microsoft.com/office/powerpoint/2010/main" val="1387257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621" y="400474"/>
            <a:ext cx="2557066" cy="1704340"/>
          </a:xfrm>
        </p:spPr>
        <p:txBody>
          <a:bodyPr anchor="b"/>
          <a:lstStyle>
            <a:lvl1pPr algn="l">
              <a:defRPr sz="2200" b="1"/>
            </a:lvl1pPr>
          </a:lstStyle>
          <a:p>
            <a:r>
              <a:rPr lang="en-US"/>
              <a:t>Click to edit Master title style</a:t>
            </a:r>
          </a:p>
        </p:txBody>
      </p:sp>
      <p:sp>
        <p:nvSpPr>
          <p:cNvPr id="3" name="Content Placeholder 2"/>
          <p:cNvSpPr>
            <a:spLocks noGrp="1"/>
          </p:cNvSpPr>
          <p:nvPr>
            <p:ph idx="1"/>
          </p:nvPr>
        </p:nvSpPr>
        <p:spPr>
          <a:xfrm>
            <a:off x="3038793" y="400474"/>
            <a:ext cx="4344988" cy="8584566"/>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88621" y="2104814"/>
            <a:ext cx="2557066" cy="6880226"/>
          </a:xfrm>
        </p:spPr>
        <p:txBody>
          <a:bodyPr/>
          <a:lstStyle>
            <a:lvl1pPr marL="0" indent="0">
              <a:buNone/>
              <a:defRPr sz="1600"/>
            </a:lvl1pPr>
            <a:lvl2pPr marL="509412" indent="0">
              <a:buNone/>
              <a:defRPr sz="1300"/>
            </a:lvl2pPr>
            <a:lvl3pPr marL="1018824" indent="0">
              <a:buNone/>
              <a:defRPr sz="1100"/>
            </a:lvl3pPr>
            <a:lvl4pPr marL="1528237" indent="0">
              <a:buNone/>
              <a:defRPr sz="1000"/>
            </a:lvl4pPr>
            <a:lvl5pPr marL="2037649" indent="0">
              <a:buNone/>
              <a:defRPr sz="1000"/>
            </a:lvl5pPr>
            <a:lvl6pPr marL="2547061" indent="0">
              <a:buNone/>
              <a:defRPr sz="1000"/>
            </a:lvl6pPr>
            <a:lvl7pPr marL="3056473" indent="0">
              <a:buNone/>
              <a:defRPr sz="1000"/>
            </a:lvl7pPr>
            <a:lvl8pPr marL="3565886" indent="0">
              <a:buNone/>
              <a:defRPr sz="1000"/>
            </a:lvl8pPr>
            <a:lvl9pPr marL="4075298"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80663E6-23C4-44A8-A9E8-DB85F78A0219}" type="datetimeFigureOut">
              <a:rPr lang="en-US" smtClean="0"/>
              <a:t>6/17/2021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FBBAE5-1EA8-437A-BAEF-D3B7789C2CD6}" type="slidenum">
              <a:rPr lang="en-US" smtClean="0"/>
              <a:t>‹#›</a:t>
            </a:fld>
            <a:endParaRPr lang="en-US"/>
          </a:p>
        </p:txBody>
      </p:sp>
    </p:spTree>
    <p:extLst>
      <p:ext uri="{BB962C8B-B14F-4D97-AF65-F5344CB8AC3E}">
        <p14:creationId xmlns:p14="http://schemas.microsoft.com/office/powerpoint/2010/main" val="979108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3445" y="7040881"/>
            <a:ext cx="4663440" cy="831216"/>
          </a:xfrm>
        </p:spPr>
        <p:txBody>
          <a:bodyPr anchor="b"/>
          <a:lstStyle>
            <a:lvl1pPr algn="l">
              <a:defRPr sz="2200" b="1"/>
            </a:lvl1pPr>
          </a:lstStyle>
          <a:p>
            <a:r>
              <a:rPr lang="en-US"/>
              <a:t>Click to edit Master title style</a:t>
            </a:r>
          </a:p>
        </p:txBody>
      </p:sp>
      <p:sp>
        <p:nvSpPr>
          <p:cNvPr id="3" name="Picture Placeholder 2"/>
          <p:cNvSpPr>
            <a:spLocks noGrp="1"/>
          </p:cNvSpPr>
          <p:nvPr>
            <p:ph type="pic" idx="1"/>
          </p:nvPr>
        </p:nvSpPr>
        <p:spPr>
          <a:xfrm>
            <a:off x="1523445" y="898736"/>
            <a:ext cx="4663440" cy="6035040"/>
          </a:xfrm>
        </p:spPr>
        <p:txBody>
          <a:bodyPr/>
          <a:lstStyle>
            <a:lvl1pPr marL="0" indent="0">
              <a:buNone/>
              <a:defRPr sz="3600"/>
            </a:lvl1pPr>
            <a:lvl2pPr marL="509412" indent="0">
              <a:buNone/>
              <a:defRPr sz="3100"/>
            </a:lvl2pPr>
            <a:lvl3pPr marL="1018824" indent="0">
              <a:buNone/>
              <a:defRPr sz="2700"/>
            </a:lvl3pPr>
            <a:lvl4pPr marL="1528237" indent="0">
              <a:buNone/>
              <a:defRPr sz="2200"/>
            </a:lvl4pPr>
            <a:lvl5pPr marL="2037649" indent="0">
              <a:buNone/>
              <a:defRPr sz="2200"/>
            </a:lvl5pPr>
            <a:lvl6pPr marL="2547061" indent="0">
              <a:buNone/>
              <a:defRPr sz="2200"/>
            </a:lvl6pPr>
            <a:lvl7pPr marL="3056473" indent="0">
              <a:buNone/>
              <a:defRPr sz="2200"/>
            </a:lvl7pPr>
            <a:lvl8pPr marL="3565886" indent="0">
              <a:buNone/>
              <a:defRPr sz="2200"/>
            </a:lvl8pPr>
            <a:lvl9pPr marL="4075298" indent="0">
              <a:buNone/>
              <a:defRPr sz="2200"/>
            </a:lvl9pPr>
          </a:lstStyle>
          <a:p>
            <a:r>
              <a:rPr lang="en-US"/>
              <a:t>Click icon to add picture</a:t>
            </a:r>
          </a:p>
        </p:txBody>
      </p:sp>
      <p:sp>
        <p:nvSpPr>
          <p:cNvPr id="4" name="Text Placeholder 3"/>
          <p:cNvSpPr>
            <a:spLocks noGrp="1"/>
          </p:cNvSpPr>
          <p:nvPr>
            <p:ph type="body" sz="half" idx="2"/>
          </p:nvPr>
        </p:nvSpPr>
        <p:spPr>
          <a:xfrm>
            <a:off x="1523445" y="7872097"/>
            <a:ext cx="4663440" cy="1180464"/>
          </a:xfrm>
        </p:spPr>
        <p:txBody>
          <a:bodyPr/>
          <a:lstStyle>
            <a:lvl1pPr marL="0" indent="0">
              <a:buNone/>
              <a:defRPr sz="1600"/>
            </a:lvl1pPr>
            <a:lvl2pPr marL="509412" indent="0">
              <a:buNone/>
              <a:defRPr sz="1300"/>
            </a:lvl2pPr>
            <a:lvl3pPr marL="1018824" indent="0">
              <a:buNone/>
              <a:defRPr sz="1100"/>
            </a:lvl3pPr>
            <a:lvl4pPr marL="1528237" indent="0">
              <a:buNone/>
              <a:defRPr sz="1000"/>
            </a:lvl4pPr>
            <a:lvl5pPr marL="2037649" indent="0">
              <a:buNone/>
              <a:defRPr sz="1000"/>
            </a:lvl5pPr>
            <a:lvl6pPr marL="2547061" indent="0">
              <a:buNone/>
              <a:defRPr sz="1000"/>
            </a:lvl6pPr>
            <a:lvl7pPr marL="3056473" indent="0">
              <a:buNone/>
              <a:defRPr sz="1000"/>
            </a:lvl7pPr>
            <a:lvl8pPr marL="3565886" indent="0">
              <a:buNone/>
              <a:defRPr sz="1000"/>
            </a:lvl8pPr>
            <a:lvl9pPr marL="4075298"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80663E6-23C4-44A8-A9E8-DB85F78A0219}" type="datetimeFigureOut">
              <a:rPr lang="en-US" smtClean="0"/>
              <a:t>6/17/2021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FBBAE5-1EA8-437A-BAEF-D3B7789C2CD6}" type="slidenum">
              <a:rPr lang="en-US" smtClean="0"/>
              <a:t>‹#›</a:t>
            </a:fld>
            <a:endParaRPr lang="en-US"/>
          </a:p>
        </p:txBody>
      </p:sp>
    </p:spTree>
    <p:extLst>
      <p:ext uri="{BB962C8B-B14F-4D97-AF65-F5344CB8AC3E}">
        <p14:creationId xmlns:p14="http://schemas.microsoft.com/office/powerpoint/2010/main" val="4031122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8620" y="402802"/>
            <a:ext cx="6995160" cy="1676400"/>
          </a:xfrm>
          <a:prstGeom prst="rect">
            <a:avLst/>
          </a:prstGeom>
        </p:spPr>
        <p:txBody>
          <a:bodyPr vert="horz" lIns="101882" tIns="50941" rIns="101882" bIns="50941" rtlCol="0" anchor="ctr">
            <a:normAutofit/>
          </a:bodyPr>
          <a:lstStyle/>
          <a:p>
            <a:r>
              <a:rPr lang="en-US"/>
              <a:t>Click to edit Master title style</a:t>
            </a:r>
          </a:p>
        </p:txBody>
      </p:sp>
      <p:sp>
        <p:nvSpPr>
          <p:cNvPr id="3" name="Text Placeholder 2"/>
          <p:cNvSpPr>
            <a:spLocks noGrp="1"/>
          </p:cNvSpPr>
          <p:nvPr>
            <p:ph type="body" idx="1"/>
          </p:nvPr>
        </p:nvSpPr>
        <p:spPr>
          <a:xfrm>
            <a:off x="388620" y="2346962"/>
            <a:ext cx="6995160" cy="6638079"/>
          </a:xfrm>
          <a:prstGeom prst="rect">
            <a:avLst/>
          </a:prstGeom>
        </p:spPr>
        <p:txBody>
          <a:bodyPr vert="horz" lIns="101882" tIns="50941" rIns="101882" bIns="5094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88620" y="9322648"/>
            <a:ext cx="1813560" cy="535516"/>
          </a:xfrm>
          <a:prstGeom prst="rect">
            <a:avLst/>
          </a:prstGeom>
        </p:spPr>
        <p:txBody>
          <a:bodyPr vert="horz" lIns="101882" tIns="50941" rIns="101882" bIns="50941" rtlCol="0" anchor="ctr"/>
          <a:lstStyle>
            <a:lvl1pPr algn="l">
              <a:defRPr sz="1300">
                <a:solidFill>
                  <a:schemeClr val="tx1">
                    <a:tint val="75000"/>
                  </a:schemeClr>
                </a:solidFill>
              </a:defRPr>
            </a:lvl1pPr>
          </a:lstStyle>
          <a:p>
            <a:fld id="{B80663E6-23C4-44A8-A9E8-DB85F78A0219}" type="datetimeFigureOut">
              <a:rPr lang="en-US" smtClean="0"/>
              <a:t>6/17/2021</a:t>
            </a:fld>
            <a:endParaRPr lang="en-US"/>
          </a:p>
        </p:txBody>
      </p:sp>
      <p:sp>
        <p:nvSpPr>
          <p:cNvPr id="5" name="Footer Placeholder 4"/>
          <p:cNvSpPr>
            <a:spLocks noGrp="1"/>
          </p:cNvSpPr>
          <p:nvPr>
            <p:ph type="ftr" sz="quarter" idx="3"/>
          </p:nvPr>
        </p:nvSpPr>
        <p:spPr>
          <a:xfrm>
            <a:off x="2655570" y="9322648"/>
            <a:ext cx="2461260" cy="535516"/>
          </a:xfrm>
          <a:prstGeom prst="rect">
            <a:avLst/>
          </a:prstGeom>
        </p:spPr>
        <p:txBody>
          <a:bodyPr vert="horz" lIns="101882" tIns="50941" rIns="101882" bIns="50941" rtlCol="0" anchor="ctr"/>
          <a:lstStyle>
            <a:lvl1pPr algn="ctr">
              <a:defRPr sz="13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570220" y="9322648"/>
            <a:ext cx="1813560" cy="535516"/>
          </a:xfrm>
          <a:prstGeom prst="rect">
            <a:avLst/>
          </a:prstGeom>
        </p:spPr>
        <p:txBody>
          <a:bodyPr vert="horz" lIns="101882" tIns="50941" rIns="101882" bIns="50941" rtlCol="0" anchor="ctr"/>
          <a:lstStyle>
            <a:lvl1pPr algn="r">
              <a:defRPr sz="1300">
                <a:solidFill>
                  <a:schemeClr val="tx1">
                    <a:tint val="75000"/>
                  </a:schemeClr>
                </a:solidFill>
              </a:defRPr>
            </a:lvl1pPr>
          </a:lstStyle>
          <a:p>
            <a:fld id="{9EFBBAE5-1EA8-437A-BAEF-D3B7789C2CD6}" type="slidenum">
              <a:rPr lang="en-US" smtClean="0"/>
              <a:t>‹#›</a:t>
            </a:fld>
            <a:endParaRPr lang="en-US"/>
          </a:p>
        </p:txBody>
      </p:sp>
    </p:spTree>
    <p:extLst>
      <p:ext uri="{BB962C8B-B14F-4D97-AF65-F5344CB8AC3E}">
        <p14:creationId xmlns:p14="http://schemas.microsoft.com/office/powerpoint/2010/main" val="34074963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18824" rtl="0" eaLnBrk="1" latinLnBrk="0" hangingPunct="1">
        <a:spcBef>
          <a:spcPct val="0"/>
        </a:spcBef>
        <a:buNone/>
        <a:defRPr sz="4900" kern="1200">
          <a:solidFill>
            <a:schemeClr val="tx1"/>
          </a:solidFill>
          <a:latin typeface="+mj-lt"/>
          <a:ea typeface="+mj-ea"/>
          <a:cs typeface="+mj-cs"/>
        </a:defRPr>
      </a:lvl1pPr>
    </p:titleStyle>
    <p:bodyStyle>
      <a:lvl1pPr marL="382059" indent="-382059" algn="l" defTabSz="1018824"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1pPr>
      <a:lvl2pPr marL="827795" indent="-318383" algn="l" defTabSz="1018824" rtl="0" eaLnBrk="1" latinLnBrk="0" hangingPunct="1">
        <a:spcBef>
          <a:spcPct val="20000"/>
        </a:spcBef>
        <a:buFont typeface="Arial" panose="020B0604020202020204" pitchFamily="34" charset="0"/>
        <a:buChar char="–"/>
        <a:defRPr sz="3100" kern="1200">
          <a:solidFill>
            <a:schemeClr val="tx1"/>
          </a:solidFill>
          <a:latin typeface="+mn-lt"/>
          <a:ea typeface="+mn-ea"/>
          <a:cs typeface="+mn-cs"/>
        </a:defRPr>
      </a:lvl2pPr>
      <a:lvl3pPr marL="1273531" indent="-254706" algn="l" defTabSz="1018824"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3pPr>
      <a:lvl4pPr marL="1782943"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4pPr>
      <a:lvl5pPr marL="2292355"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p:bodyStyle>
    <p:other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chart" Target="../charts/chart4.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chart" Target="../charts/char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p:cNvGrpSpPr>
          <p:nvPr/>
        </p:nvGrpSpPr>
        <p:grpSpPr bwMode="auto">
          <a:xfrm>
            <a:off x="0" y="0"/>
            <a:ext cx="7772400" cy="70716"/>
            <a:chOff x="10" y="1994"/>
            <a:chExt cx="12242" cy="120"/>
          </a:xfrm>
        </p:grpSpPr>
        <p:grpSp>
          <p:nvGrpSpPr>
            <p:cNvPr id="5" name="Group 4"/>
            <p:cNvGrpSpPr>
              <a:grpSpLocks/>
            </p:cNvGrpSpPr>
            <p:nvPr/>
          </p:nvGrpSpPr>
          <p:grpSpPr bwMode="auto">
            <a:xfrm>
              <a:off x="10" y="1994"/>
              <a:ext cx="3055" cy="120"/>
              <a:chOff x="10" y="1994"/>
              <a:chExt cx="3055" cy="120"/>
            </a:xfrm>
          </p:grpSpPr>
          <p:sp>
            <p:nvSpPr>
              <p:cNvPr id="12" name="Freeform 11"/>
              <p:cNvSpPr>
                <a:spLocks/>
              </p:cNvSpPr>
              <p:nvPr/>
            </p:nvSpPr>
            <p:spPr bwMode="auto">
              <a:xfrm>
                <a:off x="10" y="1994"/>
                <a:ext cx="3055" cy="120"/>
              </a:xfrm>
              <a:custGeom>
                <a:avLst/>
                <a:gdLst>
                  <a:gd name="T0" fmla="+- 0 10 10"/>
                  <a:gd name="T1" fmla="*/ T0 w 3055"/>
                  <a:gd name="T2" fmla="+- 0 2114 1994"/>
                  <a:gd name="T3" fmla="*/ 2114 h 120"/>
                  <a:gd name="T4" fmla="+- 0 3065 10"/>
                  <a:gd name="T5" fmla="*/ T4 w 3055"/>
                  <a:gd name="T6" fmla="+- 0 2114 1994"/>
                  <a:gd name="T7" fmla="*/ 2114 h 120"/>
                  <a:gd name="T8" fmla="+- 0 3065 10"/>
                  <a:gd name="T9" fmla="*/ T8 w 3055"/>
                  <a:gd name="T10" fmla="+- 0 1994 1994"/>
                  <a:gd name="T11" fmla="*/ 1994 h 120"/>
                  <a:gd name="T12" fmla="+- 0 10 10"/>
                  <a:gd name="T13" fmla="*/ T12 w 3055"/>
                  <a:gd name="T14" fmla="+- 0 1994 1994"/>
                  <a:gd name="T15" fmla="*/ 1994 h 120"/>
                  <a:gd name="T16" fmla="+- 0 10 10"/>
                  <a:gd name="T17" fmla="*/ T16 w 3055"/>
                  <a:gd name="T18" fmla="+- 0 2114 1994"/>
                  <a:gd name="T19" fmla="*/ 2114 h 120"/>
                </a:gdLst>
                <a:ahLst/>
                <a:cxnLst>
                  <a:cxn ang="0">
                    <a:pos x="T1" y="T3"/>
                  </a:cxn>
                  <a:cxn ang="0">
                    <a:pos x="T5" y="T7"/>
                  </a:cxn>
                  <a:cxn ang="0">
                    <a:pos x="T9" y="T11"/>
                  </a:cxn>
                  <a:cxn ang="0">
                    <a:pos x="T13" y="T15"/>
                  </a:cxn>
                  <a:cxn ang="0">
                    <a:pos x="T17" y="T19"/>
                  </a:cxn>
                </a:cxnLst>
                <a:rect l="0" t="0" r="r" b="b"/>
                <a:pathLst>
                  <a:path w="3055" h="120">
                    <a:moveTo>
                      <a:pt x="0" y="120"/>
                    </a:moveTo>
                    <a:lnTo>
                      <a:pt x="3055" y="120"/>
                    </a:lnTo>
                    <a:lnTo>
                      <a:pt x="3055" y="0"/>
                    </a:lnTo>
                    <a:lnTo>
                      <a:pt x="0" y="0"/>
                    </a:lnTo>
                    <a:lnTo>
                      <a:pt x="0" y="120"/>
                    </a:lnTo>
                    <a:close/>
                  </a:path>
                </a:pathLst>
              </a:custGeom>
              <a:solidFill>
                <a:srgbClr val="1C6BAC"/>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grpSp>
        <p:grpSp>
          <p:nvGrpSpPr>
            <p:cNvPr id="6" name="Group 5"/>
            <p:cNvGrpSpPr>
              <a:grpSpLocks/>
            </p:cNvGrpSpPr>
            <p:nvPr/>
          </p:nvGrpSpPr>
          <p:grpSpPr bwMode="auto">
            <a:xfrm>
              <a:off x="3065" y="1994"/>
              <a:ext cx="3055" cy="120"/>
              <a:chOff x="3065" y="1994"/>
              <a:chExt cx="3055" cy="120"/>
            </a:xfrm>
          </p:grpSpPr>
          <p:sp>
            <p:nvSpPr>
              <p:cNvPr id="11" name="Freeform 10"/>
              <p:cNvSpPr>
                <a:spLocks/>
              </p:cNvSpPr>
              <p:nvPr/>
            </p:nvSpPr>
            <p:spPr bwMode="auto">
              <a:xfrm>
                <a:off x="3065" y="1994"/>
                <a:ext cx="3055" cy="120"/>
              </a:xfrm>
              <a:custGeom>
                <a:avLst/>
                <a:gdLst>
                  <a:gd name="T0" fmla="+- 0 3065 3065"/>
                  <a:gd name="T1" fmla="*/ T0 w 3055"/>
                  <a:gd name="T2" fmla="+- 0 2114 1994"/>
                  <a:gd name="T3" fmla="*/ 2114 h 120"/>
                  <a:gd name="T4" fmla="+- 0 6120 3065"/>
                  <a:gd name="T5" fmla="*/ T4 w 3055"/>
                  <a:gd name="T6" fmla="+- 0 2114 1994"/>
                  <a:gd name="T7" fmla="*/ 2114 h 120"/>
                  <a:gd name="T8" fmla="+- 0 6120 3065"/>
                  <a:gd name="T9" fmla="*/ T8 w 3055"/>
                  <a:gd name="T10" fmla="+- 0 1994 1994"/>
                  <a:gd name="T11" fmla="*/ 1994 h 120"/>
                  <a:gd name="T12" fmla="+- 0 3065 3065"/>
                  <a:gd name="T13" fmla="*/ T12 w 3055"/>
                  <a:gd name="T14" fmla="+- 0 1994 1994"/>
                  <a:gd name="T15" fmla="*/ 1994 h 120"/>
                  <a:gd name="T16" fmla="+- 0 3065 3065"/>
                  <a:gd name="T17" fmla="*/ T16 w 3055"/>
                  <a:gd name="T18" fmla="+- 0 2114 1994"/>
                  <a:gd name="T19" fmla="*/ 2114 h 120"/>
                </a:gdLst>
                <a:ahLst/>
                <a:cxnLst>
                  <a:cxn ang="0">
                    <a:pos x="T1" y="T3"/>
                  </a:cxn>
                  <a:cxn ang="0">
                    <a:pos x="T5" y="T7"/>
                  </a:cxn>
                  <a:cxn ang="0">
                    <a:pos x="T9" y="T11"/>
                  </a:cxn>
                  <a:cxn ang="0">
                    <a:pos x="T13" y="T15"/>
                  </a:cxn>
                  <a:cxn ang="0">
                    <a:pos x="T17" y="T19"/>
                  </a:cxn>
                </a:cxnLst>
                <a:rect l="0" t="0" r="r" b="b"/>
                <a:pathLst>
                  <a:path w="3055" h="120">
                    <a:moveTo>
                      <a:pt x="0" y="120"/>
                    </a:moveTo>
                    <a:lnTo>
                      <a:pt x="3055" y="120"/>
                    </a:lnTo>
                    <a:lnTo>
                      <a:pt x="3055" y="0"/>
                    </a:lnTo>
                    <a:lnTo>
                      <a:pt x="0" y="0"/>
                    </a:lnTo>
                    <a:lnTo>
                      <a:pt x="0" y="120"/>
                    </a:lnTo>
                    <a:close/>
                  </a:path>
                </a:pathLst>
              </a:custGeom>
              <a:solidFill>
                <a:srgbClr val="3CBFBE"/>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grpSp>
        <p:grpSp>
          <p:nvGrpSpPr>
            <p:cNvPr id="7" name="Group 6"/>
            <p:cNvGrpSpPr>
              <a:grpSpLocks/>
            </p:cNvGrpSpPr>
            <p:nvPr/>
          </p:nvGrpSpPr>
          <p:grpSpPr bwMode="auto">
            <a:xfrm>
              <a:off x="6120" y="1994"/>
              <a:ext cx="3055" cy="120"/>
              <a:chOff x="6120" y="1994"/>
              <a:chExt cx="3055" cy="120"/>
            </a:xfrm>
          </p:grpSpPr>
          <p:sp>
            <p:nvSpPr>
              <p:cNvPr id="10" name="Freeform 9"/>
              <p:cNvSpPr>
                <a:spLocks/>
              </p:cNvSpPr>
              <p:nvPr/>
            </p:nvSpPr>
            <p:spPr bwMode="auto">
              <a:xfrm>
                <a:off x="6120" y="1994"/>
                <a:ext cx="3055" cy="120"/>
              </a:xfrm>
              <a:custGeom>
                <a:avLst/>
                <a:gdLst>
                  <a:gd name="T0" fmla="+- 0 6120 6120"/>
                  <a:gd name="T1" fmla="*/ T0 w 3055"/>
                  <a:gd name="T2" fmla="+- 0 2114 1994"/>
                  <a:gd name="T3" fmla="*/ 2114 h 120"/>
                  <a:gd name="T4" fmla="+- 0 9175 6120"/>
                  <a:gd name="T5" fmla="*/ T4 w 3055"/>
                  <a:gd name="T6" fmla="+- 0 2114 1994"/>
                  <a:gd name="T7" fmla="*/ 2114 h 120"/>
                  <a:gd name="T8" fmla="+- 0 9175 6120"/>
                  <a:gd name="T9" fmla="*/ T8 w 3055"/>
                  <a:gd name="T10" fmla="+- 0 1994 1994"/>
                  <a:gd name="T11" fmla="*/ 1994 h 120"/>
                  <a:gd name="T12" fmla="+- 0 6120 6120"/>
                  <a:gd name="T13" fmla="*/ T12 w 3055"/>
                  <a:gd name="T14" fmla="+- 0 1994 1994"/>
                  <a:gd name="T15" fmla="*/ 1994 h 120"/>
                  <a:gd name="T16" fmla="+- 0 6120 6120"/>
                  <a:gd name="T17" fmla="*/ T16 w 3055"/>
                  <a:gd name="T18" fmla="+- 0 2114 1994"/>
                  <a:gd name="T19" fmla="*/ 2114 h 120"/>
                </a:gdLst>
                <a:ahLst/>
                <a:cxnLst>
                  <a:cxn ang="0">
                    <a:pos x="T1" y="T3"/>
                  </a:cxn>
                  <a:cxn ang="0">
                    <a:pos x="T5" y="T7"/>
                  </a:cxn>
                  <a:cxn ang="0">
                    <a:pos x="T9" y="T11"/>
                  </a:cxn>
                  <a:cxn ang="0">
                    <a:pos x="T13" y="T15"/>
                  </a:cxn>
                  <a:cxn ang="0">
                    <a:pos x="T17" y="T19"/>
                  </a:cxn>
                </a:cxnLst>
                <a:rect l="0" t="0" r="r" b="b"/>
                <a:pathLst>
                  <a:path w="3055" h="120">
                    <a:moveTo>
                      <a:pt x="0" y="120"/>
                    </a:moveTo>
                    <a:lnTo>
                      <a:pt x="3055" y="120"/>
                    </a:lnTo>
                    <a:lnTo>
                      <a:pt x="3055" y="0"/>
                    </a:lnTo>
                    <a:lnTo>
                      <a:pt x="0" y="0"/>
                    </a:lnTo>
                    <a:lnTo>
                      <a:pt x="0" y="120"/>
                    </a:lnTo>
                    <a:close/>
                  </a:path>
                </a:pathLst>
              </a:custGeom>
              <a:solidFill>
                <a:srgbClr val="E5552E"/>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grpSp>
        <p:grpSp>
          <p:nvGrpSpPr>
            <p:cNvPr id="8" name="Group 7"/>
            <p:cNvGrpSpPr>
              <a:grpSpLocks/>
            </p:cNvGrpSpPr>
            <p:nvPr/>
          </p:nvGrpSpPr>
          <p:grpSpPr bwMode="auto">
            <a:xfrm>
              <a:off x="9175" y="1994"/>
              <a:ext cx="3077" cy="120"/>
              <a:chOff x="9175" y="1994"/>
              <a:chExt cx="3077" cy="120"/>
            </a:xfrm>
          </p:grpSpPr>
          <p:sp>
            <p:nvSpPr>
              <p:cNvPr id="9" name="Freeform 8"/>
              <p:cNvSpPr>
                <a:spLocks/>
              </p:cNvSpPr>
              <p:nvPr/>
            </p:nvSpPr>
            <p:spPr bwMode="auto">
              <a:xfrm>
                <a:off x="9175" y="1994"/>
                <a:ext cx="3077" cy="120"/>
              </a:xfrm>
              <a:custGeom>
                <a:avLst/>
                <a:gdLst>
                  <a:gd name="T0" fmla="+- 0 9175 9175"/>
                  <a:gd name="T1" fmla="*/ T0 w 3055"/>
                  <a:gd name="T2" fmla="+- 0 2114 1994"/>
                  <a:gd name="T3" fmla="*/ 2114 h 120"/>
                  <a:gd name="T4" fmla="+- 0 12230 9175"/>
                  <a:gd name="T5" fmla="*/ T4 w 3055"/>
                  <a:gd name="T6" fmla="+- 0 2114 1994"/>
                  <a:gd name="T7" fmla="*/ 2114 h 120"/>
                  <a:gd name="T8" fmla="+- 0 12230 9175"/>
                  <a:gd name="T9" fmla="*/ T8 w 3055"/>
                  <a:gd name="T10" fmla="+- 0 1994 1994"/>
                  <a:gd name="T11" fmla="*/ 1994 h 120"/>
                  <a:gd name="T12" fmla="+- 0 9175 9175"/>
                  <a:gd name="T13" fmla="*/ T12 w 3055"/>
                  <a:gd name="T14" fmla="+- 0 1994 1994"/>
                  <a:gd name="T15" fmla="*/ 1994 h 120"/>
                  <a:gd name="T16" fmla="+- 0 9175 9175"/>
                  <a:gd name="T17" fmla="*/ T16 w 3055"/>
                  <a:gd name="T18" fmla="+- 0 2114 1994"/>
                  <a:gd name="T19" fmla="*/ 2114 h 120"/>
                </a:gdLst>
                <a:ahLst/>
                <a:cxnLst>
                  <a:cxn ang="0">
                    <a:pos x="T1" y="T3"/>
                  </a:cxn>
                  <a:cxn ang="0">
                    <a:pos x="T5" y="T7"/>
                  </a:cxn>
                  <a:cxn ang="0">
                    <a:pos x="T9" y="T11"/>
                  </a:cxn>
                  <a:cxn ang="0">
                    <a:pos x="T13" y="T15"/>
                  </a:cxn>
                  <a:cxn ang="0">
                    <a:pos x="T17" y="T19"/>
                  </a:cxn>
                </a:cxnLst>
                <a:rect l="0" t="0" r="r" b="b"/>
                <a:pathLst>
                  <a:path w="3055" h="120">
                    <a:moveTo>
                      <a:pt x="0" y="120"/>
                    </a:moveTo>
                    <a:lnTo>
                      <a:pt x="3055" y="120"/>
                    </a:lnTo>
                    <a:lnTo>
                      <a:pt x="3055" y="0"/>
                    </a:lnTo>
                    <a:lnTo>
                      <a:pt x="0" y="0"/>
                    </a:lnTo>
                    <a:lnTo>
                      <a:pt x="0" y="120"/>
                    </a:lnTo>
                    <a:close/>
                  </a:path>
                </a:pathLst>
              </a:custGeom>
              <a:solidFill>
                <a:srgbClr val="EAA22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grpSp>
      </p:grpSp>
      <p:pic>
        <p:nvPicPr>
          <p:cNvPr id="71" name="Picture 70"/>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8368" y="9598869"/>
            <a:ext cx="1739784" cy="191185"/>
          </a:xfrm>
          <a:prstGeom prst="rect">
            <a:avLst/>
          </a:prstGeom>
          <a:noFill/>
          <a:ln>
            <a:noFill/>
          </a:ln>
        </p:spPr>
      </p:pic>
      <p:sp>
        <p:nvSpPr>
          <p:cNvPr id="92" name="TextBox 91"/>
          <p:cNvSpPr txBox="1"/>
          <p:nvPr/>
        </p:nvSpPr>
        <p:spPr>
          <a:xfrm>
            <a:off x="457200" y="419101"/>
            <a:ext cx="6858000" cy="653797"/>
          </a:xfrm>
          <a:prstGeom prst="rect">
            <a:avLst/>
          </a:prstGeom>
          <a:noFill/>
        </p:spPr>
        <p:txBody>
          <a:bodyPr wrap="square" lIns="101882" tIns="50941" rIns="101882" bIns="50941" rtlCol="0">
            <a:spAutoFit/>
          </a:bodyPr>
          <a:lstStyle/>
          <a:p>
            <a:pPr>
              <a:lnSpc>
                <a:spcPct val="114000"/>
              </a:lnSpc>
              <a:spcAft>
                <a:spcPts val="600"/>
              </a:spcAft>
            </a:pPr>
            <a:r>
              <a:rPr lang="en-US" sz="1800" b="1">
                <a:solidFill>
                  <a:schemeClr val="accent1"/>
                </a:solidFill>
              </a:rPr>
              <a:t>Yolo County Child Care Needs Assessment</a:t>
            </a:r>
          </a:p>
          <a:p>
            <a:pPr>
              <a:lnSpc>
                <a:spcPct val="114000"/>
              </a:lnSpc>
            </a:pPr>
            <a:r>
              <a:rPr lang="en-US" sz="1000">
                <a:solidFill>
                  <a:schemeClr val="accent1"/>
                </a:solidFill>
              </a:rPr>
              <a:t>March 2021  l  </a:t>
            </a:r>
            <a:r>
              <a:rPr lang="en-US" sz="1000" b="1">
                <a:solidFill>
                  <a:schemeClr val="accent1"/>
                </a:solidFill>
              </a:rPr>
              <a:t>Executive Summary</a:t>
            </a:r>
            <a:endParaRPr lang="en-US" sz="1000">
              <a:solidFill>
                <a:schemeClr val="accent1"/>
              </a:solidFill>
            </a:endParaRPr>
          </a:p>
        </p:txBody>
      </p:sp>
      <p:sp>
        <p:nvSpPr>
          <p:cNvPr id="100" name="Rectangle 99"/>
          <p:cNvSpPr/>
          <p:nvPr/>
        </p:nvSpPr>
        <p:spPr>
          <a:xfrm>
            <a:off x="457200" y="1166850"/>
            <a:ext cx="6858000" cy="1132261"/>
          </a:xfrm>
          <a:prstGeom prst="rect">
            <a:avLst/>
          </a:prstGeom>
        </p:spPr>
        <p:txBody>
          <a:bodyPr wrap="square" lIns="101882" tIns="50941" rIns="101882" bIns="50941">
            <a:spAutoFit/>
          </a:bodyPr>
          <a:lstStyle/>
          <a:p>
            <a:pPr>
              <a:lnSpc>
                <a:spcPct val="114000"/>
              </a:lnSpc>
            </a:pPr>
            <a:r>
              <a:rPr lang="en-US" sz="850"/>
              <a:t>The Yolo County Local Child Care Planning Council aims to address the child care needs of all families in Yolo County. As part of this process, the Council completes a needs assessment to better understand the current child care needs in Yolo County, document the ways needs have changed over time, and develop strategies to respond to these needs.  The 2020 needs assessment collected data from several sources including the California Department of Education, Yolo County Child Welfare Department, U.S. Census American Community Survey, Community Care Licensing, Yolo County Office of Education, Yolo County Children’s Alliance, and Children’s Home Society of California. It was also informed by a First 5 Yolo Child Care Provider Survey as well as a child care community forum held in February 2021.</a:t>
            </a:r>
          </a:p>
        </p:txBody>
      </p:sp>
      <p:sp>
        <p:nvSpPr>
          <p:cNvPr id="3" name="Rectangle: Rounded Corners 2">
            <a:extLst>
              <a:ext uri="{FF2B5EF4-FFF2-40B4-BE49-F238E27FC236}">
                <a16:creationId xmlns:a16="http://schemas.microsoft.com/office/drawing/2014/main" id="{C831DE6A-CE88-4D38-B3D0-457D6264C9C6}"/>
              </a:ext>
            </a:extLst>
          </p:cNvPr>
          <p:cNvSpPr/>
          <p:nvPr/>
        </p:nvSpPr>
        <p:spPr>
          <a:xfrm>
            <a:off x="457200" y="2496838"/>
            <a:ext cx="6858000" cy="274320"/>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800"/>
              </a:spcAft>
            </a:pPr>
            <a:r>
              <a:rPr lang="en-US" sz="1000" b="1">
                <a:solidFill>
                  <a:schemeClr val="accent6"/>
                </a:solidFill>
                <a:effectLst/>
                <a:latin typeface="+mj-lt"/>
                <a:ea typeface="Calibri" panose="020F0502020204030204" pitchFamily="34" charset="0"/>
                <a:cs typeface="Times New Roman" panose="02020603050405020304" pitchFamily="18" charset="0"/>
              </a:rPr>
              <a:t>How many children in Yolo County need child care?</a:t>
            </a:r>
          </a:p>
        </p:txBody>
      </p:sp>
      <p:sp>
        <p:nvSpPr>
          <p:cNvPr id="45" name="Rectangle 44">
            <a:extLst>
              <a:ext uri="{FF2B5EF4-FFF2-40B4-BE49-F238E27FC236}">
                <a16:creationId xmlns:a16="http://schemas.microsoft.com/office/drawing/2014/main" id="{8799ECAD-FBBC-4A7B-AFE3-6B00869B829B}"/>
              </a:ext>
            </a:extLst>
          </p:cNvPr>
          <p:cNvSpPr/>
          <p:nvPr/>
        </p:nvSpPr>
        <p:spPr>
          <a:xfrm>
            <a:off x="457200" y="2882199"/>
            <a:ext cx="6858000" cy="684831"/>
          </a:xfrm>
          <a:prstGeom prst="rect">
            <a:avLst/>
          </a:prstGeom>
        </p:spPr>
        <p:txBody>
          <a:bodyPr wrap="square" lIns="101882" tIns="50941" rIns="101882" bIns="50941">
            <a:spAutoFit/>
          </a:bodyPr>
          <a:lstStyle/>
          <a:p>
            <a:pPr>
              <a:lnSpc>
                <a:spcPct val="114000"/>
              </a:lnSpc>
            </a:pPr>
            <a:r>
              <a:rPr lang="en-US" sz="850"/>
              <a:t>Over 35,000 children ages 0-12 live in Yolo County. Approximately 24,000 have all parents in the workforce and need child care. The greatest percent of children who need child care are 5-12 years </a:t>
            </a:r>
            <a:r>
              <a:rPr lang="en-US" sz="850" err="1"/>
              <a:t>olds</a:t>
            </a:r>
            <a:r>
              <a:rPr lang="en-US" sz="850"/>
              <a:t> (64%), followed by children ages 0-2 (21%) and children ages 3-4 (15%). Sixty percent of working families (n=14,670) make less than 85% of the state median income and therefore qualify for subsidized child care. </a:t>
            </a:r>
          </a:p>
        </p:txBody>
      </p:sp>
      <p:grpSp>
        <p:nvGrpSpPr>
          <p:cNvPr id="17" name="Group 16">
            <a:extLst>
              <a:ext uri="{FF2B5EF4-FFF2-40B4-BE49-F238E27FC236}">
                <a16:creationId xmlns:a16="http://schemas.microsoft.com/office/drawing/2014/main" id="{1AE0EEE3-379B-4B3E-A1FB-A3C2946A1388}"/>
              </a:ext>
            </a:extLst>
          </p:cNvPr>
          <p:cNvGrpSpPr/>
          <p:nvPr/>
        </p:nvGrpSpPr>
        <p:grpSpPr>
          <a:xfrm>
            <a:off x="285800" y="3726735"/>
            <a:ext cx="3475086" cy="2176540"/>
            <a:chOff x="393278" y="3655735"/>
            <a:chExt cx="3475086" cy="2176540"/>
          </a:xfrm>
        </p:grpSpPr>
        <p:sp>
          <p:nvSpPr>
            <p:cNvPr id="46" name="TextBox 45">
              <a:extLst>
                <a:ext uri="{FF2B5EF4-FFF2-40B4-BE49-F238E27FC236}">
                  <a16:creationId xmlns:a16="http://schemas.microsoft.com/office/drawing/2014/main" id="{2D2EA991-A974-4144-81D8-E62D265B8D0A}"/>
                </a:ext>
              </a:extLst>
            </p:cNvPr>
            <p:cNvSpPr txBox="1"/>
            <p:nvPr/>
          </p:nvSpPr>
          <p:spPr>
            <a:xfrm>
              <a:off x="630827" y="3655735"/>
              <a:ext cx="2852936" cy="219997"/>
            </a:xfrm>
            <a:prstGeom prst="rect">
              <a:avLst/>
            </a:prstGeom>
            <a:noFill/>
          </p:spPr>
          <p:txBody>
            <a:bodyPr wrap="square">
              <a:spAutoFit/>
            </a:bodyPr>
            <a:lstStyle/>
            <a:p>
              <a:pPr marL="0" marR="0" algn="ctr">
                <a:lnSpc>
                  <a:spcPct val="107000"/>
                </a:lnSpc>
                <a:spcBef>
                  <a:spcPts val="0"/>
                </a:spcBef>
                <a:spcAft>
                  <a:spcPts val="0"/>
                </a:spcAft>
              </a:pPr>
              <a:r>
                <a:rPr lang="en-US" sz="850" b="1">
                  <a:solidFill>
                    <a:schemeClr val="tx2"/>
                  </a:solidFill>
                  <a:effectLst/>
                  <a:latin typeface="+mj-lt"/>
                  <a:ea typeface="Calibri" panose="020F0502020204030204" pitchFamily="34" charset="0"/>
                  <a:cs typeface="Times New Roman" panose="02020603050405020304" pitchFamily="18" charset="0"/>
                </a:rPr>
                <a:t>All Parents in the Workforce</a:t>
              </a:r>
            </a:p>
          </p:txBody>
        </p:sp>
        <p:graphicFrame>
          <p:nvGraphicFramePr>
            <p:cNvPr id="55" name="Chart 54">
              <a:extLst>
                <a:ext uri="{FF2B5EF4-FFF2-40B4-BE49-F238E27FC236}">
                  <a16:creationId xmlns:a16="http://schemas.microsoft.com/office/drawing/2014/main" id="{99EDB20C-F240-4C48-BC8F-5BDA4C5A0800}"/>
                </a:ext>
              </a:extLst>
            </p:cNvPr>
            <p:cNvGraphicFramePr/>
            <p:nvPr>
              <p:extLst>
                <p:ext uri="{D42A27DB-BD31-4B8C-83A1-F6EECF244321}">
                  <p14:modId xmlns:p14="http://schemas.microsoft.com/office/powerpoint/2010/main" val="1767048159"/>
                </p:ext>
              </p:extLst>
            </p:nvPr>
          </p:nvGraphicFramePr>
          <p:xfrm>
            <a:off x="393278" y="4179370"/>
            <a:ext cx="3328035" cy="1652905"/>
          </p:xfrm>
          <a:graphic>
            <a:graphicData uri="http://schemas.openxmlformats.org/drawingml/2006/chart">
              <c:chart xmlns:c="http://schemas.openxmlformats.org/drawingml/2006/chart" xmlns:r="http://schemas.openxmlformats.org/officeDocument/2006/relationships" r:id="rId4"/>
            </a:graphicData>
          </a:graphic>
        </p:graphicFrame>
        <p:sp>
          <p:nvSpPr>
            <p:cNvPr id="54" name="Rectangle: Rounded Corners 53">
              <a:extLst>
                <a:ext uri="{FF2B5EF4-FFF2-40B4-BE49-F238E27FC236}">
                  <a16:creationId xmlns:a16="http://schemas.microsoft.com/office/drawing/2014/main" id="{E6D8BE84-A15F-4FA5-BD5A-D36CB9C90CB0}"/>
                </a:ext>
              </a:extLst>
            </p:cNvPr>
            <p:cNvSpPr/>
            <p:nvPr/>
          </p:nvSpPr>
          <p:spPr>
            <a:xfrm>
              <a:off x="2316809" y="4255435"/>
              <a:ext cx="1551555" cy="286864"/>
            </a:xfrm>
            <a:prstGeom prst="roundRect">
              <a:avLst>
                <a:gd name="adj" fmla="val 5000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50" b="1">
                  <a:solidFill>
                    <a:schemeClr val="tx2"/>
                  </a:solidFill>
                </a:rPr>
                <a:t>Total</a:t>
              </a:r>
              <a:r>
                <a:rPr lang="en-US" sz="850">
                  <a:solidFill>
                    <a:schemeClr val="tx2"/>
                  </a:solidFill>
                </a:rPr>
                <a:t>: 24,126 children</a:t>
              </a:r>
            </a:p>
          </p:txBody>
        </p:sp>
      </p:grpSp>
      <p:grpSp>
        <p:nvGrpSpPr>
          <p:cNvPr id="18" name="Group 17">
            <a:extLst>
              <a:ext uri="{FF2B5EF4-FFF2-40B4-BE49-F238E27FC236}">
                <a16:creationId xmlns:a16="http://schemas.microsoft.com/office/drawing/2014/main" id="{CCF136DA-20FD-458D-AF4F-A7AE900AC1F9}"/>
              </a:ext>
            </a:extLst>
          </p:cNvPr>
          <p:cNvGrpSpPr/>
          <p:nvPr/>
        </p:nvGrpSpPr>
        <p:grpSpPr>
          <a:xfrm>
            <a:off x="3942134" y="3724589"/>
            <a:ext cx="3436454" cy="2168707"/>
            <a:chOff x="3809015" y="3653589"/>
            <a:chExt cx="3436454" cy="2168707"/>
          </a:xfrm>
        </p:grpSpPr>
        <p:sp>
          <p:nvSpPr>
            <p:cNvPr id="50" name="TextBox 49">
              <a:extLst>
                <a:ext uri="{FF2B5EF4-FFF2-40B4-BE49-F238E27FC236}">
                  <a16:creationId xmlns:a16="http://schemas.microsoft.com/office/drawing/2014/main" id="{E5F521A9-50D2-4F46-9E20-1514357706CE}"/>
                </a:ext>
              </a:extLst>
            </p:cNvPr>
            <p:cNvSpPr txBox="1"/>
            <p:nvPr/>
          </p:nvSpPr>
          <p:spPr>
            <a:xfrm>
              <a:off x="3809015" y="3653589"/>
              <a:ext cx="3343378" cy="359970"/>
            </a:xfrm>
            <a:prstGeom prst="rect">
              <a:avLst/>
            </a:prstGeom>
            <a:noFill/>
          </p:spPr>
          <p:txBody>
            <a:bodyPr wrap="square">
              <a:spAutoFit/>
            </a:bodyPr>
            <a:lstStyle/>
            <a:p>
              <a:pPr marL="0" marR="0" algn="ctr">
                <a:lnSpc>
                  <a:spcPct val="107000"/>
                </a:lnSpc>
                <a:spcBef>
                  <a:spcPts val="0"/>
                </a:spcBef>
                <a:spcAft>
                  <a:spcPts val="0"/>
                </a:spcAft>
              </a:pPr>
              <a:r>
                <a:rPr lang="en-US" sz="850" b="1">
                  <a:solidFill>
                    <a:schemeClr val="tx2"/>
                  </a:solidFill>
                  <a:effectLst/>
                  <a:latin typeface="+mj-lt"/>
                  <a:ea typeface="Calibri" panose="020F0502020204030204" pitchFamily="34" charset="0"/>
                  <a:cs typeface="Times New Roman" panose="02020603050405020304" pitchFamily="18" charset="0"/>
                </a:rPr>
                <a:t>All Parents in the Workforce </a:t>
              </a:r>
            </a:p>
            <a:p>
              <a:pPr marL="0" marR="0" algn="ctr">
                <a:lnSpc>
                  <a:spcPct val="107000"/>
                </a:lnSpc>
                <a:spcBef>
                  <a:spcPts val="0"/>
                </a:spcBef>
                <a:spcAft>
                  <a:spcPts val="0"/>
                </a:spcAft>
              </a:pPr>
              <a:r>
                <a:rPr lang="en-US" sz="850" b="1">
                  <a:solidFill>
                    <a:schemeClr val="tx2"/>
                  </a:solidFill>
                  <a:effectLst/>
                  <a:latin typeface="+mj-lt"/>
                  <a:ea typeface="Calibri" panose="020F0502020204030204" pitchFamily="34" charset="0"/>
                  <a:cs typeface="Times New Roman" panose="02020603050405020304" pitchFamily="18" charset="0"/>
                </a:rPr>
                <a:t>At or Below 85% State Median Income </a:t>
              </a:r>
            </a:p>
          </p:txBody>
        </p:sp>
        <p:graphicFrame>
          <p:nvGraphicFramePr>
            <p:cNvPr id="53" name="Chart 52">
              <a:extLst>
                <a:ext uri="{FF2B5EF4-FFF2-40B4-BE49-F238E27FC236}">
                  <a16:creationId xmlns:a16="http://schemas.microsoft.com/office/drawing/2014/main" id="{E81AE4C3-1EAD-4F99-B816-8E3CE40DBB61}"/>
                </a:ext>
              </a:extLst>
            </p:cNvPr>
            <p:cNvGraphicFramePr/>
            <p:nvPr>
              <p:extLst>
                <p:ext uri="{D42A27DB-BD31-4B8C-83A1-F6EECF244321}">
                  <p14:modId xmlns:p14="http://schemas.microsoft.com/office/powerpoint/2010/main" val="2407317441"/>
                </p:ext>
              </p:extLst>
            </p:nvPr>
          </p:nvGraphicFramePr>
          <p:xfrm>
            <a:off x="3964560" y="4145389"/>
            <a:ext cx="3100887" cy="1676907"/>
          </p:xfrm>
          <a:graphic>
            <a:graphicData uri="http://schemas.openxmlformats.org/drawingml/2006/chart">
              <c:chart xmlns:c="http://schemas.openxmlformats.org/drawingml/2006/chart" xmlns:r="http://schemas.openxmlformats.org/officeDocument/2006/relationships" r:id="rId5"/>
            </a:graphicData>
          </a:graphic>
        </p:graphicFrame>
        <p:sp>
          <p:nvSpPr>
            <p:cNvPr id="56" name="Rectangle: Rounded Corners 55">
              <a:extLst>
                <a:ext uri="{FF2B5EF4-FFF2-40B4-BE49-F238E27FC236}">
                  <a16:creationId xmlns:a16="http://schemas.microsoft.com/office/drawing/2014/main" id="{40C20428-8A6F-4F90-829B-1D5D6D4D5B5D}"/>
                </a:ext>
              </a:extLst>
            </p:cNvPr>
            <p:cNvSpPr/>
            <p:nvPr/>
          </p:nvSpPr>
          <p:spPr>
            <a:xfrm>
              <a:off x="5690989" y="4236586"/>
              <a:ext cx="1554480" cy="324562"/>
            </a:xfrm>
            <a:prstGeom prst="roundRect">
              <a:avLst>
                <a:gd name="adj" fmla="val 5000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50" b="1">
                  <a:solidFill>
                    <a:schemeClr val="tx2"/>
                  </a:solidFill>
                </a:rPr>
                <a:t>Total</a:t>
              </a:r>
              <a:r>
                <a:rPr lang="en-US" sz="850">
                  <a:solidFill>
                    <a:schemeClr val="tx2"/>
                  </a:solidFill>
                </a:rPr>
                <a:t>: 14,670 children</a:t>
              </a:r>
            </a:p>
          </p:txBody>
        </p:sp>
      </p:grpSp>
      <p:sp>
        <p:nvSpPr>
          <p:cNvPr id="57" name="Rectangle: Rounded Corners 56">
            <a:extLst>
              <a:ext uri="{FF2B5EF4-FFF2-40B4-BE49-F238E27FC236}">
                <a16:creationId xmlns:a16="http://schemas.microsoft.com/office/drawing/2014/main" id="{1E8475FA-3EF2-4120-BDAA-2290CE86F5EE}"/>
              </a:ext>
            </a:extLst>
          </p:cNvPr>
          <p:cNvSpPr/>
          <p:nvPr/>
        </p:nvSpPr>
        <p:spPr>
          <a:xfrm>
            <a:off x="457200" y="6073315"/>
            <a:ext cx="6858000" cy="274320"/>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800"/>
              </a:spcAft>
            </a:pPr>
            <a:r>
              <a:rPr lang="en-US" sz="1000" b="1">
                <a:solidFill>
                  <a:schemeClr val="accent6"/>
                </a:solidFill>
                <a:effectLst/>
                <a:latin typeface="+mj-lt"/>
                <a:ea typeface="Calibri" panose="020F0502020204030204" pitchFamily="34" charset="0"/>
                <a:cs typeface="Times New Roman" panose="02020603050405020304" pitchFamily="18" charset="0"/>
              </a:rPr>
              <a:t>How many child care slots are available in Yolo County ?</a:t>
            </a:r>
          </a:p>
        </p:txBody>
      </p:sp>
      <p:sp>
        <p:nvSpPr>
          <p:cNvPr id="58" name="Rectangle 57">
            <a:extLst>
              <a:ext uri="{FF2B5EF4-FFF2-40B4-BE49-F238E27FC236}">
                <a16:creationId xmlns:a16="http://schemas.microsoft.com/office/drawing/2014/main" id="{DC362B7D-1088-4343-ABE1-12358468A580}"/>
              </a:ext>
            </a:extLst>
          </p:cNvPr>
          <p:cNvSpPr/>
          <p:nvPr/>
        </p:nvSpPr>
        <p:spPr>
          <a:xfrm>
            <a:off x="457200" y="6453018"/>
            <a:ext cx="6858000" cy="684831"/>
          </a:xfrm>
          <a:prstGeom prst="rect">
            <a:avLst/>
          </a:prstGeom>
        </p:spPr>
        <p:txBody>
          <a:bodyPr wrap="square" lIns="101882" tIns="50941" rIns="101882" bIns="50941" anchor="t">
            <a:spAutoFit/>
          </a:bodyPr>
          <a:lstStyle/>
          <a:p>
            <a:pPr>
              <a:lnSpc>
                <a:spcPct val="114000"/>
              </a:lnSpc>
            </a:pPr>
            <a:r>
              <a:rPr lang="en-US" sz="850"/>
              <a:t>In Yolo County, there are 9,122 child care slots. This includes licensed child care centers, family child care homes, and licensed exempt providers (also known as family, friend, and neighbor providers). The greatest number of slots are for preschool age children, followed by children ages 5-12 and children 0-2 (n-1,189). The majority of slots are available through licensed child care centers (n=5,423).</a:t>
            </a:r>
          </a:p>
        </p:txBody>
      </p:sp>
      <p:graphicFrame>
        <p:nvGraphicFramePr>
          <p:cNvPr id="59" name="Chart 58">
            <a:extLst>
              <a:ext uri="{FF2B5EF4-FFF2-40B4-BE49-F238E27FC236}">
                <a16:creationId xmlns:a16="http://schemas.microsoft.com/office/drawing/2014/main" id="{FA8D4FE6-4BDF-4475-BD70-B60027E56822}"/>
              </a:ext>
            </a:extLst>
          </p:cNvPr>
          <p:cNvGraphicFramePr/>
          <p:nvPr>
            <p:extLst>
              <p:ext uri="{D42A27DB-BD31-4B8C-83A1-F6EECF244321}">
                <p14:modId xmlns:p14="http://schemas.microsoft.com/office/powerpoint/2010/main" val="2327306387"/>
              </p:ext>
            </p:extLst>
          </p:nvPr>
        </p:nvGraphicFramePr>
        <p:xfrm>
          <a:off x="4325183" y="7585555"/>
          <a:ext cx="3593465" cy="19685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62" name="Chart 61">
            <a:extLst>
              <a:ext uri="{FF2B5EF4-FFF2-40B4-BE49-F238E27FC236}">
                <a16:creationId xmlns:a16="http://schemas.microsoft.com/office/drawing/2014/main" id="{99CAFA8C-8BCB-4691-B5FA-58B0E05D98B2}"/>
              </a:ext>
            </a:extLst>
          </p:cNvPr>
          <p:cNvGraphicFramePr/>
          <p:nvPr>
            <p:extLst>
              <p:ext uri="{D42A27DB-BD31-4B8C-83A1-F6EECF244321}">
                <p14:modId xmlns:p14="http://schemas.microsoft.com/office/powerpoint/2010/main" val="2898016544"/>
              </p:ext>
            </p:extLst>
          </p:nvPr>
        </p:nvGraphicFramePr>
        <p:xfrm>
          <a:off x="523349" y="7723535"/>
          <a:ext cx="3736739" cy="1464671"/>
        </p:xfrm>
        <a:graphic>
          <a:graphicData uri="http://schemas.openxmlformats.org/drawingml/2006/chart">
            <c:chart xmlns:c="http://schemas.openxmlformats.org/drawingml/2006/chart" xmlns:r="http://schemas.openxmlformats.org/officeDocument/2006/relationships" r:id="rId7"/>
          </a:graphicData>
        </a:graphic>
      </p:graphicFrame>
      <p:sp>
        <p:nvSpPr>
          <p:cNvPr id="63" name="TextBox 62">
            <a:extLst>
              <a:ext uri="{FF2B5EF4-FFF2-40B4-BE49-F238E27FC236}">
                <a16:creationId xmlns:a16="http://schemas.microsoft.com/office/drawing/2014/main" id="{B8493D28-1120-4D5E-BCAB-A45CDD6A41CC}"/>
              </a:ext>
            </a:extLst>
          </p:cNvPr>
          <p:cNvSpPr txBox="1"/>
          <p:nvPr/>
        </p:nvSpPr>
        <p:spPr>
          <a:xfrm>
            <a:off x="3288768" y="8161548"/>
            <a:ext cx="1036415" cy="223138"/>
          </a:xfrm>
          <a:prstGeom prst="rect">
            <a:avLst/>
          </a:prstGeom>
          <a:noFill/>
        </p:spPr>
        <p:txBody>
          <a:bodyPr wrap="square" lIns="0" rIns="0" rtlCol="0" anchor="ctr" anchorCtr="0">
            <a:spAutoFit/>
          </a:bodyPr>
          <a:lstStyle/>
          <a:p>
            <a:r>
              <a:rPr lang="en-US" sz="850"/>
              <a:t>9,122 total slots</a:t>
            </a:r>
          </a:p>
        </p:txBody>
      </p:sp>
      <p:sp>
        <p:nvSpPr>
          <p:cNvPr id="64" name="TextBox 63">
            <a:extLst>
              <a:ext uri="{FF2B5EF4-FFF2-40B4-BE49-F238E27FC236}">
                <a16:creationId xmlns:a16="http://schemas.microsoft.com/office/drawing/2014/main" id="{B0308220-4E59-4BE7-A50C-28FC0C5E8E62}"/>
              </a:ext>
            </a:extLst>
          </p:cNvPr>
          <p:cNvSpPr txBox="1"/>
          <p:nvPr/>
        </p:nvSpPr>
        <p:spPr>
          <a:xfrm>
            <a:off x="4572808" y="7303549"/>
            <a:ext cx="2881659" cy="353943"/>
          </a:xfrm>
          <a:prstGeom prst="rect">
            <a:avLst/>
          </a:prstGeom>
          <a:noFill/>
        </p:spPr>
        <p:txBody>
          <a:bodyPr wrap="square">
            <a:spAutoFit/>
          </a:bodyPr>
          <a:lstStyle/>
          <a:p>
            <a:pPr algn="ctr"/>
            <a:r>
              <a:rPr lang="en-US" sz="850" b="1">
                <a:solidFill>
                  <a:schemeClr val="tx2"/>
                </a:solidFill>
              </a:rPr>
              <a:t>Child Care Capacity in Yolo County, </a:t>
            </a:r>
          </a:p>
          <a:p>
            <a:pPr algn="ctr"/>
            <a:r>
              <a:rPr lang="en-US" sz="850" b="1">
                <a:solidFill>
                  <a:schemeClr val="tx2"/>
                </a:solidFill>
              </a:rPr>
              <a:t>by Age Group</a:t>
            </a:r>
          </a:p>
        </p:txBody>
      </p:sp>
      <p:cxnSp>
        <p:nvCxnSpPr>
          <p:cNvPr id="21" name="Straight Connector 20">
            <a:extLst>
              <a:ext uri="{FF2B5EF4-FFF2-40B4-BE49-F238E27FC236}">
                <a16:creationId xmlns:a16="http://schemas.microsoft.com/office/drawing/2014/main" id="{D77B5251-47FC-441C-AB5E-88D5D30BD1A8}"/>
              </a:ext>
            </a:extLst>
          </p:cNvPr>
          <p:cNvCxnSpPr>
            <a:cxnSpLocks/>
          </p:cNvCxnSpPr>
          <p:nvPr/>
        </p:nvCxnSpPr>
        <p:spPr>
          <a:xfrm>
            <a:off x="4066220" y="3836733"/>
            <a:ext cx="0" cy="1912547"/>
          </a:xfrm>
          <a:prstGeom prst="line">
            <a:avLst/>
          </a:prstGeom>
          <a:ln w="28575" cap="rnd">
            <a:solidFill>
              <a:schemeClr val="accent1">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745FF269-0DA9-4129-9B63-C52E0BCA3837}"/>
              </a:ext>
            </a:extLst>
          </p:cNvPr>
          <p:cNvCxnSpPr>
            <a:cxnSpLocks/>
          </p:cNvCxnSpPr>
          <p:nvPr/>
        </p:nvCxnSpPr>
        <p:spPr>
          <a:xfrm>
            <a:off x="4498268" y="7293117"/>
            <a:ext cx="0" cy="1912547"/>
          </a:xfrm>
          <a:prstGeom prst="line">
            <a:avLst/>
          </a:prstGeom>
          <a:ln w="28575" cap="rnd">
            <a:solidFill>
              <a:schemeClr val="accent1">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sp>
        <p:nvSpPr>
          <p:cNvPr id="73" name="TextBox 72">
            <a:extLst>
              <a:ext uri="{FF2B5EF4-FFF2-40B4-BE49-F238E27FC236}">
                <a16:creationId xmlns:a16="http://schemas.microsoft.com/office/drawing/2014/main" id="{70881A89-714D-4D9B-82C3-3002420AE136}"/>
              </a:ext>
            </a:extLst>
          </p:cNvPr>
          <p:cNvSpPr txBox="1"/>
          <p:nvPr/>
        </p:nvSpPr>
        <p:spPr>
          <a:xfrm>
            <a:off x="647011" y="7303549"/>
            <a:ext cx="2881659" cy="353943"/>
          </a:xfrm>
          <a:prstGeom prst="rect">
            <a:avLst/>
          </a:prstGeom>
          <a:noFill/>
        </p:spPr>
        <p:txBody>
          <a:bodyPr wrap="square">
            <a:spAutoFit/>
          </a:bodyPr>
          <a:lstStyle/>
          <a:p>
            <a:pPr algn="ctr"/>
            <a:r>
              <a:rPr lang="en-US" sz="850" b="1">
                <a:solidFill>
                  <a:schemeClr val="tx2"/>
                </a:solidFill>
              </a:rPr>
              <a:t>Child Care Spaces in Yolo County,</a:t>
            </a:r>
          </a:p>
          <a:p>
            <a:pPr algn="ctr"/>
            <a:r>
              <a:rPr lang="en-US" sz="850" b="1">
                <a:solidFill>
                  <a:schemeClr val="tx2"/>
                </a:solidFill>
              </a:rPr>
              <a:t>by Type of Care</a:t>
            </a:r>
          </a:p>
        </p:txBody>
      </p:sp>
    </p:spTree>
    <p:extLst>
      <p:ext uri="{BB962C8B-B14F-4D97-AF65-F5344CB8AC3E}">
        <p14:creationId xmlns:p14="http://schemas.microsoft.com/office/powerpoint/2010/main" val="2717567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Rounded Corners 27">
            <a:extLst>
              <a:ext uri="{FF2B5EF4-FFF2-40B4-BE49-F238E27FC236}">
                <a16:creationId xmlns:a16="http://schemas.microsoft.com/office/drawing/2014/main" id="{E0825822-AC97-4071-BBF6-6DDECAEC49DA}"/>
              </a:ext>
            </a:extLst>
          </p:cNvPr>
          <p:cNvSpPr/>
          <p:nvPr/>
        </p:nvSpPr>
        <p:spPr>
          <a:xfrm>
            <a:off x="4966319" y="457200"/>
            <a:ext cx="2377440" cy="9144000"/>
          </a:xfrm>
          <a:prstGeom prst="roundRect">
            <a:avLst>
              <a:gd name="adj" fmla="val 4145"/>
            </a:avLst>
          </a:prstGeom>
          <a:solidFill>
            <a:srgbClr val="C9E2F6">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lstStyle/>
          <a:p>
            <a:pPr marL="0" marR="0" algn="ctr">
              <a:lnSpc>
                <a:spcPct val="107000"/>
              </a:lnSpc>
              <a:spcBef>
                <a:spcPts val="0"/>
              </a:spcBef>
            </a:pPr>
            <a:r>
              <a:rPr lang="en-US" sz="850" b="1" dirty="0">
                <a:solidFill>
                  <a:schemeClr val="tx2"/>
                </a:solidFill>
                <a:effectLst/>
                <a:latin typeface="+mj-lt"/>
                <a:ea typeface="Calibri" panose="020F0502020204030204" pitchFamily="34" charset="0"/>
                <a:cs typeface="Times New Roman" panose="02020603050405020304" pitchFamily="18" charset="0"/>
              </a:rPr>
              <a:t>Opportunities Moving Forward</a:t>
            </a:r>
          </a:p>
          <a:p>
            <a:pPr marL="0" marR="0" algn="ctr">
              <a:lnSpc>
                <a:spcPct val="107000"/>
              </a:lnSpc>
              <a:spcBef>
                <a:spcPts val="0"/>
              </a:spcBef>
            </a:pPr>
            <a:endParaRPr lang="en-US" sz="850" b="1" dirty="0">
              <a:solidFill>
                <a:schemeClr val="tx2"/>
              </a:solidFill>
              <a:latin typeface="+mj-lt"/>
              <a:cs typeface="Times New Roman" panose="02020603050405020304" pitchFamily="18" charset="0"/>
            </a:endParaRPr>
          </a:p>
          <a:p>
            <a:pPr marL="0" marR="0" algn="ctr">
              <a:lnSpc>
                <a:spcPct val="107000"/>
              </a:lnSpc>
              <a:spcBef>
                <a:spcPts val="0"/>
              </a:spcBef>
            </a:pPr>
            <a:r>
              <a:rPr lang="en-US" sz="850" dirty="0">
                <a:solidFill>
                  <a:schemeClr val="tx2"/>
                </a:solidFill>
                <a:latin typeface="+mj-lt"/>
              </a:rPr>
              <a:t>The following themes were identified during the child care forum by stakeholders </a:t>
            </a:r>
            <a:r>
              <a:rPr lang="en-US" sz="850" dirty="0">
                <a:solidFill>
                  <a:schemeClr val="tx2"/>
                </a:solidFill>
              </a:rPr>
              <a:t>across regions in Yolo County.</a:t>
            </a:r>
            <a:endParaRPr lang="en-US" sz="850" dirty="0">
              <a:solidFill>
                <a:schemeClr val="tx2"/>
              </a:solidFill>
              <a:ea typeface="Verdana"/>
              <a:cs typeface="Verdana"/>
            </a:endParaRPr>
          </a:p>
          <a:p>
            <a:pPr marL="0" marR="0">
              <a:lnSpc>
                <a:spcPct val="107000"/>
              </a:lnSpc>
              <a:spcBef>
                <a:spcPts val="0"/>
              </a:spcBef>
              <a:spcAft>
                <a:spcPts val="800"/>
              </a:spcAft>
            </a:pPr>
            <a:endParaRPr lang="en-US" sz="850" dirty="0">
              <a:solidFill>
                <a:schemeClr val="tx2"/>
              </a:solidFill>
            </a:endParaRPr>
          </a:p>
          <a:p>
            <a:pPr marL="0" marR="0">
              <a:lnSpc>
                <a:spcPct val="107000"/>
              </a:lnSpc>
              <a:spcBef>
                <a:spcPts val="0"/>
              </a:spcBef>
              <a:spcAft>
                <a:spcPts val="800"/>
              </a:spcAft>
            </a:pPr>
            <a:endParaRPr lang="en-US" sz="850" dirty="0">
              <a:solidFill>
                <a:schemeClr val="tx2"/>
              </a:solidFill>
            </a:endParaRPr>
          </a:p>
          <a:p>
            <a:pPr>
              <a:lnSpc>
                <a:spcPct val="114000"/>
              </a:lnSpc>
            </a:pPr>
            <a:endParaRPr lang="en-US" sz="850" dirty="0">
              <a:solidFill>
                <a:schemeClr val="tx2"/>
              </a:solidFill>
            </a:endParaRPr>
          </a:p>
          <a:p>
            <a:pPr algn="ctr">
              <a:lnSpc>
                <a:spcPct val="114000"/>
              </a:lnSpc>
            </a:pPr>
            <a:r>
              <a:rPr lang="en-US" sz="850" dirty="0">
                <a:solidFill>
                  <a:schemeClr val="tx2"/>
                </a:solidFill>
              </a:rPr>
              <a:t>Explore how the strategies used to increase the number of preschool slots can be applied to infant and school age slots.</a:t>
            </a:r>
          </a:p>
          <a:p>
            <a:pPr algn="ctr">
              <a:lnSpc>
                <a:spcPct val="114000"/>
              </a:lnSpc>
            </a:pPr>
            <a:endParaRPr lang="en-US" sz="850" dirty="0">
              <a:solidFill>
                <a:schemeClr val="tx2"/>
              </a:solidFill>
            </a:endParaRPr>
          </a:p>
          <a:p>
            <a:pPr algn="ctr">
              <a:lnSpc>
                <a:spcPct val="114000"/>
              </a:lnSpc>
            </a:pPr>
            <a:endParaRPr lang="en-US" sz="850" dirty="0">
              <a:solidFill>
                <a:schemeClr val="tx2"/>
              </a:solidFill>
            </a:endParaRPr>
          </a:p>
          <a:p>
            <a:pPr algn="ctr">
              <a:lnSpc>
                <a:spcPct val="114000"/>
              </a:lnSpc>
            </a:pPr>
            <a:endParaRPr lang="en-US" sz="850" dirty="0">
              <a:solidFill>
                <a:schemeClr val="tx2"/>
              </a:solidFill>
            </a:endParaRPr>
          </a:p>
          <a:p>
            <a:pPr algn="ctr">
              <a:lnSpc>
                <a:spcPct val="114000"/>
              </a:lnSpc>
            </a:pPr>
            <a:endParaRPr lang="en-US" sz="850" dirty="0">
              <a:solidFill>
                <a:schemeClr val="tx2"/>
              </a:solidFill>
            </a:endParaRPr>
          </a:p>
          <a:p>
            <a:pPr algn="ctr">
              <a:lnSpc>
                <a:spcPct val="114000"/>
              </a:lnSpc>
            </a:pPr>
            <a:endParaRPr lang="en-US" sz="850">
              <a:solidFill>
                <a:schemeClr val="tx2"/>
              </a:solidFill>
            </a:endParaRPr>
          </a:p>
          <a:p>
            <a:pPr algn="ctr">
              <a:lnSpc>
                <a:spcPct val="114000"/>
              </a:lnSpc>
            </a:pPr>
            <a:r>
              <a:rPr lang="en-US" sz="850">
                <a:solidFill>
                  <a:schemeClr val="tx2"/>
                </a:solidFill>
              </a:rPr>
              <a:t>Identify </a:t>
            </a:r>
            <a:r>
              <a:rPr lang="en-US" sz="850" dirty="0">
                <a:solidFill>
                  <a:schemeClr val="tx2"/>
                </a:solidFill>
              </a:rPr>
              <a:t>opportunities to strengthen the child care workforce including recruitment, compensation, </a:t>
            </a:r>
          </a:p>
          <a:p>
            <a:pPr algn="ctr">
              <a:lnSpc>
                <a:spcPct val="114000"/>
              </a:lnSpc>
            </a:pPr>
            <a:r>
              <a:rPr lang="en-US" sz="850" dirty="0">
                <a:solidFill>
                  <a:schemeClr val="tx2"/>
                </a:solidFill>
              </a:rPr>
              <a:t>and retention. </a:t>
            </a:r>
          </a:p>
          <a:p>
            <a:pPr algn="ctr">
              <a:lnSpc>
                <a:spcPct val="114000"/>
              </a:lnSpc>
            </a:pPr>
            <a:endParaRPr lang="en-US" sz="850" dirty="0">
              <a:solidFill>
                <a:schemeClr val="tx2"/>
              </a:solidFill>
            </a:endParaRPr>
          </a:p>
          <a:p>
            <a:pPr algn="ctr">
              <a:lnSpc>
                <a:spcPct val="114000"/>
              </a:lnSpc>
            </a:pPr>
            <a:endParaRPr lang="en-US" sz="850" dirty="0">
              <a:solidFill>
                <a:schemeClr val="tx2"/>
              </a:solidFill>
            </a:endParaRPr>
          </a:p>
          <a:p>
            <a:pPr algn="ctr">
              <a:lnSpc>
                <a:spcPct val="114000"/>
              </a:lnSpc>
            </a:pPr>
            <a:endParaRPr lang="en-US" sz="850" dirty="0">
              <a:solidFill>
                <a:schemeClr val="tx2"/>
              </a:solidFill>
            </a:endParaRPr>
          </a:p>
          <a:p>
            <a:pPr algn="ctr">
              <a:lnSpc>
                <a:spcPct val="114000"/>
              </a:lnSpc>
            </a:pPr>
            <a:endParaRPr lang="en-US" sz="850" dirty="0">
              <a:solidFill>
                <a:schemeClr val="tx2"/>
              </a:solidFill>
            </a:endParaRPr>
          </a:p>
          <a:p>
            <a:pPr algn="ctr">
              <a:lnSpc>
                <a:spcPct val="114000"/>
              </a:lnSpc>
            </a:pPr>
            <a:r>
              <a:rPr lang="en-US" sz="850" dirty="0">
                <a:solidFill>
                  <a:schemeClr val="tx2"/>
                </a:solidFill>
              </a:rPr>
              <a:t>Continue to offer training and technical support to child care providers, including license exempt, family, friend, and neighbors.</a:t>
            </a:r>
            <a:endParaRPr lang="en-US" sz="850" dirty="0">
              <a:solidFill>
                <a:schemeClr val="tx2"/>
              </a:solidFill>
              <a:ea typeface="Verdana"/>
              <a:cs typeface="Verdana"/>
            </a:endParaRPr>
          </a:p>
          <a:p>
            <a:pPr algn="ctr">
              <a:lnSpc>
                <a:spcPct val="114000"/>
              </a:lnSpc>
            </a:pPr>
            <a:endParaRPr lang="en-US" sz="850" dirty="0">
              <a:solidFill>
                <a:schemeClr val="tx2"/>
              </a:solidFill>
            </a:endParaRPr>
          </a:p>
          <a:p>
            <a:pPr algn="ctr">
              <a:lnSpc>
                <a:spcPct val="114000"/>
              </a:lnSpc>
            </a:pPr>
            <a:endParaRPr lang="en-US" sz="850" dirty="0">
              <a:solidFill>
                <a:schemeClr val="tx2"/>
              </a:solidFill>
            </a:endParaRPr>
          </a:p>
          <a:p>
            <a:pPr algn="ctr">
              <a:lnSpc>
                <a:spcPct val="114000"/>
              </a:lnSpc>
            </a:pPr>
            <a:endParaRPr lang="en-US" sz="850" dirty="0">
              <a:solidFill>
                <a:schemeClr val="tx2"/>
              </a:solidFill>
            </a:endParaRPr>
          </a:p>
          <a:p>
            <a:pPr algn="ctr">
              <a:lnSpc>
                <a:spcPct val="114000"/>
              </a:lnSpc>
            </a:pPr>
            <a:endParaRPr lang="en-US" sz="850" dirty="0">
              <a:solidFill>
                <a:schemeClr val="tx2"/>
              </a:solidFill>
            </a:endParaRPr>
          </a:p>
          <a:p>
            <a:pPr algn="ctr">
              <a:lnSpc>
                <a:spcPct val="114000"/>
              </a:lnSpc>
            </a:pPr>
            <a:r>
              <a:rPr lang="en-US" sz="850" dirty="0">
                <a:solidFill>
                  <a:schemeClr val="tx2"/>
                </a:solidFill>
              </a:rPr>
              <a:t>Continue to work towards establishing a unified early learning infrastructure in Yolo County, including coordinating efforts to identify and promote available</a:t>
            </a:r>
          </a:p>
          <a:p>
            <a:pPr algn="ctr">
              <a:lnSpc>
                <a:spcPct val="114000"/>
              </a:lnSpc>
            </a:pPr>
            <a:r>
              <a:rPr lang="en-US" sz="850" dirty="0">
                <a:solidFill>
                  <a:schemeClr val="tx2"/>
                </a:solidFill>
              </a:rPr>
              <a:t> child care.</a:t>
            </a:r>
            <a:endParaRPr lang="en-US" sz="850" dirty="0">
              <a:solidFill>
                <a:schemeClr val="tx2"/>
              </a:solidFill>
              <a:ea typeface="Verdana"/>
              <a:cs typeface="Verdana"/>
            </a:endParaRPr>
          </a:p>
          <a:p>
            <a:pPr algn="ctr">
              <a:lnSpc>
                <a:spcPct val="114000"/>
              </a:lnSpc>
            </a:pPr>
            <a:endParaRPr lang="en-US" sz="850" dirty="0">
              <a:solidFill>
                <a:schemeClr val="tx2"/>
              </a:solidFill>
            </a:endParaRPr>
          </a:p>
          <a:p>
            <a:pPr algn="ctr">
              <a:lnSpc>
                <a:spcPct val="114000"/>
              </a:lnSpc>
            </a:pPr>
            <a:endParaRPr lang="en-US" sz="850" dirty="0">
              <a:solidFill>
                <a:schemeClr val="tx2"/>
              </a:solidFill>
            </a:endParaRPr>
          </a:p>
          <a:p>
            <a:pPr algn="ctr">
              <a:lnSpc>
                <a:spcPct val="114000"/>
              </a:lnSpc>
            </a:pPr>
            <a:endParaRPr lang="en-US" sz="850" dirty="0">
              <a:solidFill>
                <a:schemeClr val="tx2"/>
              </a:solidFill>
            </a:endParaRPr>
          </a:p>
          <a:p>
            <a:pPr algn="ctr">
              <a:lnSpc>
                <a:spcPct val="114000"/>
              </a:lnSpc>
            </a:pPr>
            <a:endParaRPr lang="en-US" sz="850" dirty="0">
              <a:solidFill>
                <a:schemeClr val="tx2"/>
              </a:solidFill>
            </a:endParaRPr>
          </a:p>
          <a:p>
            <a:pPr algn="ctr">
              <a:lnSpc>
                <a:spcPct val="114000"/>
              </a:lnSpc>
            </a:pPr>
            <a:endParaRPr lang="en-US" sz="850" dirty="0">
              <a:solidFill>
                <a:schemeClr val="tx2"/>
              </a:solidFill>
            </a:endParaRPr>
          </a:p>
          <a:p>
            <a:pPr algn="ctr">
              <a:lnSpc>
                <a:spcPct val="114000"/>
              </a:lnSpc>
            </a:pPr>
            <a:r>
              <a:rPr lang="en-US" sz="850" dirty="0">
                <a:solidFill>
                  <a:schemeClr val="tx2"/>
                </a:solidFill>
              </a:rPr>
              <a:t>Leverage the current attention on child care needs to increase awareness and advocate for change, including increased funding for quality subsidized child care. </a:t>
            </a:r>
            <a:endParaRPr lang="en-US" sz="850" dirty="0">
              <a:solidFill>
                <a:schemeClr val="tx2"/>
              </a:solidFill>
              <a:ea typeface="Verdana"/>
              <a:cs typeface="Verdana"/>
            </a:endParaRPr>
          </a:p>
          <a:p>
            <a:pPr algn="ctr">
              <a:lnSpc>
                <a:spcPct val="114000"/>
              </a:lnSpc>
            </a:pPr>
            <a:endParaRPr lang="en-US" sz="850" dirty="0">
              <a:solidFill>
                <a:schemeClr val="tx2"/>
              </a:solidFill>
            </a:endParaRPr>
          </a:p>
          <a:p>
            <a:pPr algn="ctr">
              <a:lnSpc>
                <a:spcPct val="114000"/>
              </a:lnSpc>
            </a:pPr>
            <a:endParaRPr lang="en-US" sz="850" dirty="0">
              <a:solidFill>
                <a:schemeClr val="tx2"/>
              </a:solidFill>
            </a:endParaRPr>
          </a:p>
          <a:p>
            <a:pPr algn="ctr">
              <a:lnSpc>
                <a:spcPct val="114000"/>
              </a:lnSpc>
            </a:pPr>
            <a:endParaRPr lang="en-US" sz="850" dirty="0">
              <a:solidFill>
                <a:schemeClr val="tx2"/>
              </a:solidFill>
            </a:endParaRPr>
          </a:p>
          <a:p>
            <a:pPr algn="ctr">
              <a:lnSpc>
                <a:spcPct val="114000"/>
              </a:lnSpc>
            </a:pPr>
            <a:endParaRPr lang="en-US" sz="850" dirty="0">
              <a:solidFill>
                <a:schemeClr val="tx2"/>
              </a:solidFill>
            </a:endParaRPr>
          </a:p>
          <a:p>
            <a:pPr algn="ctr">
              <a:lnSpc>
                <a:spcPct val="114000"/>
              </a:lnSpc>
            </a:pPr>
            <a:r>
              <a:rPr lang="en-US" sz="850" dirty="0">
                <a:solidFill>
                  <a:schemeClr val="tx2"/>
                </a:solidFill>
              </a:rPr>
              <a:t>Review recommendations for regional-specific approaches to supporting child care and engage local advocates to assist in </a:t>
            </a:r>
            <a:endParaRPr lang="en-US" sz="850" dirty="0">
              <a:solidFill>
                <a:schemeClr val="tx2"/>
              </a:solidFill>
              <a:ea typeface="Verdana"/>
              <a:cs typeface="Verdana"/>
            </a:endParaRPr>
          </a:p>
          <a:p>
            <a:pPr algn="ctr">
              <a:lnSpc>
                <a:spcPct val="114000"/>
              </a:lnSpc>
            </a:pPr>
            <a:r>
              <a:rPr lang="en-US" sz="850" dirty="0">
                <a:solidFill>
                  <a:schemeClr val="tx2"/>
                </a:solidFill>
              </a:rPr>
              <a:t>support strategies. </a:t>
            </a:r>
          </a:p>
        </p:txBody>
      </p:sp>
      <p:sp>
        <p:nvSpPr>
          <p:cNvPr id="36" name="Rectangle 35">
            <a:extLst>
              <a:ext uri="{FF2B5EF4-FFF2-40B4-BE49-F238E27FC236}">
                <a16:creationId xmlns:a16="http://schemas.microsoft.com/office/drawing/2014/main" id="{4BEA4417-A78E-4F16-9FBE-CACE3480FAE1}"/>
              </a:ext>
            </a:extLst>
          </p:cNvPr>
          <p:cNvSpPr/>
          <p:nvPr/>
        </p:nvSpPr>
        <p:spPr>
          <a:xfrm>
            <a:off x="424053" y="3361073"/>
            <a:ext cx="4203700" cy="535688"/>
          </a:xfrm>
          <a:prstGeom prst="rect">
            <a:avLst/>
          </a:prstGeom>
        </p:spPr>
        <p:txBody>
          <a:bodyPr wrap="square" lIns="101882" tIns="50941" rIns="101882" bIns="50941" anchor="t">
            <a:spAutoFit/>
          </a:bodyPr>
          <a:lstStyle/>
          <a:p>
            <a:pPr>
              <a:lnSpc>
                <a:spcPct val="114000"/>
              </a:lnSpc>
            </a:pPr>
            <a:r>
              <a:rPr lang="en-US" sz="850"/>
              <a:t>An additional 15,004 child care slots are needed to provide child care  for all working parents in Yolo County . The greatest need is child care for infants (3,834 deficit) and school-aged (5-12) children (11,810 deficit).</a:t>
            </a:r>
          </a:p>
        </p:txBody>
      </p:sp>
      <p:sp>
        <p:nvSpPr>
          <p:cNvPr id="40" name="TextBox 39">
            <a:extLst>
              <a:ext uri="{FF2B5EF4-FFF2-40B4-BE49-F238E27FC236}">
                <a16:creationId xmlns:a16="http://schemas.microsoft.com/office/drawing/2014/main" id="{EE6A07BA-A9E2-4034-9B9F-B07C39EBF3FD}"/>
              </a:ext>
            </a:extLst>
          </p:cNvPr>
          <p:cNvSpPr txBox="1"/>
          <p:nvPr/>
        </p:nvSpPr>
        <p:spPr>
          <a:xfrm>
            <a:off x="1199114" y="1045257"/>
            <a:ext cx="2204026" cy="353943"/>
          </a:xfrm>
          <a:prstGeom prst="rect">
            <a:avLst/>
          </a:prstGeom>
          <a:noFill/>
        </p:spPr>
        <p:txBody>
          <a:bodyPr wrap="square" lIns="0" tIns="45720" rIns="0" bIns="45720" rtlCol="0" anchor="ctr" anchorCtr="0">
            <a:spAutoFit/>
          </a:bodyPr>
          <a:lstStyle/>
          <a:p>
            <a:pPr algn="ctr"/>
            <a:r>
              <a:rPr lang="en-US" sz="850" b="1"/>
              <a:t>Average annual cost for an infant and preschool age child: </a:t>
            </a:r>
          </a:p>
        </p:txBody>
      </p:sp>
      <p:grpSp>
        <p:nvGrpSpPr>
          <p:cNvPr id="4" name="Group 3">
            <a:extLst>
              <a:ext uri="{FF2B5EF4-FFF2-40B4-BE49-F238E27FC236}">
                <a16:creationId xmlns:a16="http://schemas.microsoft.com/office/drawing/2014/main" id="{F43814FA-ABC1-49B0-9A39-116D3A34DC4F}"/>
              </a:ext>
            </a:extLst>
          </p:cNvPr>
          <p:cNvGrpSpPr/>
          <p:nvPr/>
        </p:nvGrpSpPr>
        <p:grpSpPr>
          <a:xfrm>
            <a:off x="799480" y="1501837"/>
            <a:ext cx="2727510" cy="908593"/>
            <a:chOff x="717848" y="1403240"/>
            <a:chExt cx="2727510" cy="908593"/>
          </a:xfrm>
        </p:grpSpPr>
        <p:grpSp>
          <p:nvGrpSpPr>
            <p:cNvPr id="2" name="Group 1">
              <a:extLst>
                <a:ext uri="{FF2B5EF4-FFF2-40B4-BE49-F238E27FC236}">
                  <a16:creationId xmlns:a16="http://schemas.microsoft.com/office/drawing/2014/main" id="{4D3B4468-66AC-4017-93C7-38DD2BCA00A0}"/>
                </a:ext>
              </a:extLst>
            </p:cNvPr>
            <p:cNvGrpSpPr/>
            <p:nvPr/>
          </p:nvGrpSpPr>
          <p:grpSpPr>
            <a:xfrm>
              <a:off x="897868" y="1403240"/>
              <a:ext cx="2521177" cy="400110"/>
              <a:chOff x="897868" y="1403240"/>
              <a:chExt cx="2521177" cy="400110"/>
            </a:xfrm>
          </p:grpSpPr>
          <p:sp>
            <p:nvSpPr>
              <p:cNvPr id="53" name="TextBox 52">
                <a:extLst>
                  <a:ext uri="{FF2B5EF4-FFF2-40B4-BE49-F238E27FC236}">
                    <a16:creationId xmlns:a16="http://schemas.microsoft.com/office/drawing/2014/main" id="{86195990-21E2-4F8C-998A-C21C4CAFAEE4}"/>
                  </a:ext>
                </a:extLst>
              </p:cNvPr>
              <p:cNvSpPr txBox="1"/>
              <p:nvPr/>
            </p:nvSpPr>
            <p:spPr>
              <a:xfrm>
                <a:off x="2221425" y="1403240"/>
                <a:ext cx="1197620" cy="400110"/>
              </a:xfrm>
              <a:prstGeom prst="rect">
                <a:avLst/>
              </a:prstGeom>
              <a:noFill/>
            </p:spPr>
            <p:txBody>
              <a:bodyPr wrap="square">
                <a:spAutoFit/>
              </a:bodyPr>
              <a:lstStyle/>
              <a:p>
                <a:r>
                  <a:rPr lang="en-US">
                    <a:solidFill>
                      <a:schemeClr val="accent4"/>
                    </a:solidFill>
                  </a:rPr>
                  <a:t>$</a:t>
                </a:r>
                <a:r>
                  <a:rPr lang="en-US" sz="1600" b="1">
                    <a:solidFill>
                      <a:schemeClr val="accent4"/>
                    </a:solidFill>
                  </a:rPr>
                  <a:t>36,712</a:t>
                </a:r>
              </a:p>
            </p:txBody>
          </p:sp>
          <p:sp>
            <p:nvSpPr>
              <p:cNvPr id="64" name="TextBox 63">
                <a:extLst>
                  <a:ext uri="{FF2B5EF4-FFF2-40B4-BE49-F238E27FC236}">
                    <a16:creationId xmlns:a16="http://schemas.microsoft.com/office/drawing/2014/main" id="{1C5C4FEC-41D7-4C60-8927-B9BBBA3A5B0B}"/>
                  </a:ext>
                </a:extLst>
              </p:cNvPr>
              <p:cNvSpPr txBox="1"/>
              <p:nvPr/>
            </p:nvSpPr>
            <p:spPr>
              <a:xfrm>
                <a:off x="897868" y="1450943"/>
                <a:ext cx="1162100" cy="338554"/>
              </a:xfrm>
              <a:prstGeom prst="rect">
                <a:avLst/>
              </a:prstGeom>
              <a:noFill/>
            </p:spPr>
            <p:txBody>
              <a:bodyPr wrap="square">
                <a:spAutoFit/>
              </a:bodyPr>
              <a:lstStyle/>
              <a:p>
                <a:pPr algn="r"/>
                <a:r>
                  <a:rPr lang="en-US" sz="800"/>
                  <a:t>Licensed Center </a:t>
                </a:r>
              </a:p>
              <a:p>
                <a:pPr algn="r"/>
                <a:r>
                  <a:rPr lang="en-US" sz="800"/>
                  <a:t>(full time)</a:t>
                </a:r>
              </a:p>
            </p:txBody>
          </p:sp>
          <p:cxnSp>
            <p:nvCxnSpPr>
              <p:cNvPr id="50" name="Straight Connector 49">
                <a:extLst>
                  <a:ext uri="{FF2B5EF4-FFF2-40B4-BE49-F238E27FC236}">
                    <a16:creationId xmlns:a16="http://schemas.microsoft.com/office/drawing/2014/main" id="{BC62C1B7-AF69-491C-A02C-92310BCDA190}"/>
                  </a:ext>
                </a:extLst>
              </p:cNvPr>
              <p:cNvCxnSpPr>
                <a:cxnSpLocks/>
              </p:cNvCxnSpPr>
              <p:nvPr/>
            </p:nvCxnSpPr>
            <p:spPr>
              <a:xfrm>
                <a:off x="2163439" y="1430312"/>
                <a:ext cx="0" cy="36576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grpSp>
        <p:grpSp>
          <p:nvGrpSpPr>
            <p:cNvPr id="3" name="Group 2">
              <a:extLst>
                <a:ext uri="{FF2B5EF4-FFF2-40B4-BE49-F238E27FC236}">
                  <a16:creationId xmlns:a16="http://schemas.microsoft.com/office/drawing/2014/main" id="{DB6DEC1E-DDA7-4836-A6B7-F48013DAFD08}"/>
                </a:ext>
              </a:extLst>
            </p:cNvPr>
            <p:cNvGrpSpPr/>
            <p:nvPr/>
          </p:nvGrpSpPr>
          <p:grpSpPr>
            <a:xfrm>
              <a:off x="717848" y="1896852"/>
              <a:ext cx="2727510" cy="414981"/>
              <a:chOff x="717848" y="1962701"/>
              <a:chExt cx="2727510" cy="414981"/>
            </a:xfrm>
          </p:grpSpPr>
          <p:sp>
            <p:nvSpPr>
              <p:cNvPr id="51" name="TextBox 50">
                <a:extLst>
                  <a:ext uri="{FF2B5EF4-FFF2-40B4-BE49-F238E27FC236}">
                    <a16:creationId xmlns:a16="http://schemas.microsoft.com/office/drawing/2014/main" id="{B8BAD239-5478-4ADE-B945-7B2585218787}"/>
                  </a:ext>
                </a:extLst>
              </p:cNvPr>
              <p:cNvSpPr txBox="1"/>
              <p:nvPr/>
            </p:nvSpPr>
            <p:spPr>
              <a:xfrm>
                <a:off x="2247738" y="1962701"/>
                <a:ext cx="1197620" cy="400110"/>
              </a:xfrm>
              <a:prstGeom prst="rect">
                <a:avLst/>
              </a:prstGeom>
              <a:noFill/>
            </p:spPr>
            <p:txBody>
              <a:bodyPr wrap="square">
                <a:spAutoFit/>
              </a:bodyPr>
              <a:lstStyle/>
              <a:p>
                <a:r>
                  <a:rPr lang="en-US">
                    <a:solidFill>
                      <a:schemeClr val="accent4"/>
                    </a:solidFill>
                  </a:rPr>
                  <a:t>$</a:t>
                </a:r>
                <a:r>
                  <a:rPr lang="en-US" sz="1600" b="1">
                    <a:solidFill>
                      <a:schemeClr val="accent4"/>
                    </a:solidFill>
                  </a:rPr>
                  <a:t>25,116</a:t>
                </a:r>
              </a:p>
            </p:txBody>
          </p:sp>
          <p:sp>
            <p:nvSpPr>
              <p:cNvPr id="52" name="TextBox 51">
                <a:extLst>
                  <a:ext uri="{FF2B5EF4-FFF2-40B4-BE49-F238E27FC236}">
                    <a16:creationId xmlns:a16="http://schemas.microsoft.com/office/drawing/2014/main" id="{2389BCFE-F374-499C-8DE0-26D13D380D9E}"/>
                  </a:ext>
                </a:extLst>
              </p:cNvPr>
              <p:cNvSpPr txBox="1"/>
              <p:nvPr/>
            </p:nvSpPr>
            <p:spPr>
              <a:xfrm>
                <a:off x="717848" y="2011922"/>
                <a:ext cx="1342120" cy="338554"/>
              </a:xfrm>
              <a:prstGeom prst="rect">
                <a:avLst/>
              </a:prstGeom>
              <a:noFill/>
            </p:spPr>
            <p:txBody>
              <a:bodyPr wrap="square">
                <a:spAutoFit/>
              </a:bodyPr>
              <a:lstStyle/>
              <a:p>
                <a:pPr algn="r"/>
                <a:r>
                  <a:rPr lang="en-US" sz="800"/>
                  <a:t>Licensed Family Home (full time)</a:t>
                </a:r>
              </a:p>
            </p:txBody>
          </p:sp>
          <p:cxnSp>
            <p:nvCxnSpPr>
              <p:cNvPr id="43" name="Straight Connector 42">
                <a:extLst>
                  <a:ext uri="{FF2B5EF4-FFF2-40B4-BE49-F238E27FC236}">
                    <a16:creationId xmlns:a16="http://schemas.microsoft.com/office/drawing/2014/main" id="{48E245A8-ABB8-4CDC-8499-232E6CD46C43}"/>
                  </a:ext>
                </a:extLst>
              </p:cNvPr>
              <p:cNvCxnSpPr>
                <a:cxnSpLocks/>
              </p:cNvCxnSpPr>
              <p:nvPr/>
            </p:nvCxnSpPr>
            <p:spPr>
              <a:xfrm>
                <a:off x="2158008" y="2011922"/>
                <a:ext cx="0" cy="36576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grpSp>
      </p:grpSp>
      <p:sp>
        <p:nvSpPr>
          <p:cNvPr id="65" name="Rectangle 64">
            <a:extLst>
              <a:ext uri="{FF2B5EF4-FFF2-40B4-BE49-F238E27FC236}">
                <a16:creationId xmlns:a16="http://schemas.microsoft.com/office/drawing/2014/main" id="{17623A01-1C11-4D40-9C25-32C4CFE8BAC7}"/>
              </a:ext>
            </a:extLst>
          </p:cNvPr>
          <p:cNvSpPr/>
          <p:nvPr/>
        </p:nvSpPr>
        <p:spPr>
          <a:xfrm>
            <a:off x="424053" y="6505364"/>
            <a:ext cx="4114800" cy="386544"/>
          </a:xfrm>
          <a:prstGeom prst="rect">
            <a:avLst/>
          </a:prstGeom>
        </p:spPr>
        <p:txBody>
          <a:bodyPr wrap="square" lIns="101882" tIns="50941" rIns="101882" bIns="50941" anchor="t">
            <a:spAutoFit/>
          </a:bodyPr>
          <a:lstStyle/>
          <a:p>
            <a:pPr>
              <a:lnSpc>
                <a:spcPct val="114000"/>
              </a:lnSpc>
            </a:pPr>
            <a:r>
              <a:rPr lang="en-US" sz="850"/>
              <a:t>Over 10,000 of these slots must be subsidized to meet child care needs among families at or below 85% of the state median income.</a:t>
            </a:r>
          </a:p>
        </p:txBody>
      </p:sp>
      <p:grpSp>
        <p:nvGrpSpPr>
          <p:cNvPr id="5" name="Group 4">
            <a:extLst>
              <a:ext uri="{FF2B5EF4-FFF2-40B4-BE49-F238E27FC236}">
                <a16:creationId xmlns:a16="http://schemas.microsoft.com/office/drawing/2014/main" id="{1E4A17D1-E2B7-4C3C-AE0B-D31169DC9F3B}"/>
              </a:ext>
            </a:extLst>
          </p:cNvPr>
          <p:cNvGrpSpPr/>
          <p:nvPr/>
        </p:nvGrpSpPr>
        <p:grpSpPr>
          <a:xfrm>
            <a:off x="501824" y="4045357"/>
            <a:ext cx="3861216" cy="2037818"/>
            <a:chOff x="577786" y="3596072"/>
            <a:chExt cx="3861216" cy="2037818"/>
          </a:xfrm>
        </p:grpSpPr>
        <p:graphicFrame>
          <p:nvGraphicFramePr>
            <p:cNvPr id="68" name="Chart 67">
              <a:extLst>
                <a:ext uri="{FF2B5EF4-FFF2-40B4-BE49-F238E27FC236}">
                  <a16:creationId xmlns:a16="http://schemas.microsoft.com/office/drawing/2014/main" id="{3390889B-C6D1-4E62-B077-CF192A6A79E4}"/>
                </a:ext>
              </a:extLst>
            </p:cNvPr>
            <p:cNvGraphicFramePr/>
            <p:nvPr>
              <p:extLst>
                <p:ext uri="{D42A27DB-BD31-4B8C-83A1-F6EECF244321}">
                  <p14:modId xmlns:p14="http://schemas.microsoft.com/office/powerpoint/2010/main" val="3959042661"/>
                </p:ext>
              </p:extLst>
            </p:nvPr>
          </p:nvGraphicFramePr>
          <p:xfrm>
            <a:off x="645435" y="3888424"/>
            <a:ext cx="3793567" cy="1745466"/>
          </p:xfrm>
          <a:graphic>
            <a:graphicData uri="http://schemas.openxmlformats.org/drawingml/2006/chart">
              <c:chart xmlns:c="http://schemas.openxmlformats.org/drawingml/2006/chart" xmlns:r="http://schemas.openxmlformats.org/officeDocument/2006/relationships" r:id="rId3"/>
            </a:graphicData>
          </a:graphic>
        </p:graphicFrame>
        <p:sp>
          <p:nvSpPr>
            <p:cNvPr id="69" name="Rectangle 68">
              <a:extLst>
                <a:ext uri="{FF2B5EF4-FFF2-40B4-BE49-F238E27FC236}">
                  <a16:creationId xmlns:a16="http://schemas.microsoft.com/office/drawing/2014/main" id="{D23D91C0-BD5A-46E2-9733-7C19FE00BE43}"/>
                </a:ext>
              </a:extLst>
            </p:cNvPr>
            <p:cNvSpPr/>
            <p:nvPr/>
          </p:nvSpPr>
          <p:spPr>
            <a:xfrm>
              <a:off x="2919067" y="4252399"/>
              <a:ext cx="1016325" cy="501453"/>
            </a:xfrm>
            <a:prstGeom prst="rect">
              <a:avLst/>
            </a:prstGeom>
            <a:noFill/>
            <a:ln w="28575">
              <a:solidFill>
                <a:schemeClr val="accent5"/>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50"/>
            </a:p>
          </p:txBody>
        </p:sp>
        <p:sp>
          <p:nvSpPr>
            <p:cNvPr id="70" name="TextBox 69">
              <a:extLst>
                <a:ext uri="{FF2B5EF4-FFF2-40B4-BE49-F238E27FC236}">
                  <a16:creationId xmlns:a16="http://schemas.microsoft.com/office/drawing/2014/main" id="{6642EC27-81C3-4BA4-8AB7-EC9D372560D0}"/>
                </a:ext>
              </a:extLst>
            </p:cNvPr>
            <p:cNvSpPr txBox="1"/>
            <p:nvPr/>
          </p:nvSpPr>
          <p:spPr>
            <a:xfrm>
              <a:off x="2989509" y="4332590"/>
              <a:ext cx="875439" cy="353943"/>
            </a:xfrm>
            <a:prstGeom prst="rect">
              <a:avLst/>
            </a:prstGeom>
            <a:noFill/>
          </p:spPr>
          <p:txBody>
            <a:bodyPr wrap="square" lIns="0" rIns="0" rtlCol="0" anchor="ctr" anchorCtr="0">
              <a:spAutoFit/>
            </a:bodyPr>
            <a:lstStyle/>
            <a:p>
              <a:pPr algn="ctr">
                <a:tabLst>
                  <a:tab pos="630238" algn="l"/>
                </a:tabLst>
              </a:pPr>
              <a:r>
                <a:rPr lang="en-US" sz="850">
                  <a:solidFill>
                    <a:schemeClr val="accent5"/>
                  </a:solidFill>
                </a:rPr>
                <a:t>15,004 </a:t>
              </a:r>
            </a:p>
            <a:p>
              <a:pPr algn="ctr">
                <a:tabLst>
                  <a:tab pos="630238" algn="l"/>
                </a:tabLst>
              </a:pPr>
              <a:r>
                <a:rPr lang="en-US" sz="850">
                  <a:solidFill>
                    <a:schemeClr val="accent5"/>
                  </a:solidFill>
                </a:rPr>
                <a:t>Deficit</a:t>
              </a:r>
            </a:p>
          </p:txBody>
        </p:sp>
        <p:sp>
          <p:nvSpPr>
            <p:cNvPr id="72" name="TextBox 71">
              <a:extLst>
                <a:ext uri="{FF2B5EF4-FFF2-40B4-BE49-F238E27FC236}">
                  <a16:creationId xmlns:a16="http://schemas.microsoft.com/office/drawing/2014/main" id="{14681665-63C3-4E65-81C0-8DC60AC17CA7}"/>
                </a:ext>
              </a:extLst>
            </p:cNvPr>
            <p:cNvSpPr txBox="1"/>
            <p:nvPr/>
          </p:nvSpPr>
          <p:spPr>
            <a:xfrm>
              <a:off x="577786" y="3596072"/>
              <a:ext cx="3840480" cy="223138"/>
            </a:xfrm>
            <a:prstGeom prst="rect">
              <a:avLst/>
            </a:prstGeom>
            <a:noFill/>
          </p:spPr>
          <p:txBody>
            <a:bodyPr wrap="square" lIns="0" rIns="0" rtlCol="0" anchor="t" anchorCtr="0">
              <a:spAutoFit/>
            </a:bodyPr>
            <a:lstStyle/>
            <a:p>
              <a:pPr algn="ctr"/>
              <a:r>
                <a:rPr lang="en-US" sz="850" b="1">
                  <a:solidFill>
                    <a:schemeClr val="tx2"/>
                  </a:solidFill>
                </a:rPr>
                <a:t> Child Care Needs for Working Parents in Yolo County </a:t>
              </a:r>
            </a:p>
          </p:txBody>
        </p:sp>
      </p:grpSp>
      <p:grpSp>
        <p:nvGrpSpPr>
          <p:cNvPr id="75" name="Group 74">
            <a:extLst>
              <a:ext uri="{FF2B5EF4-FFF2-40B4-BE49-F238E27FC236}">
                <a16:creationId xmlns:a16="http://schemas.microsoft.com/office/drawing/2014/main" id="{235908D2-71BB-457C-869F-2508D9A97084}"/>
              </a:ext>
            </a:extLst>
          </p:cNvPr>
          <p:cNvGrpSpPr/>
          <p:nvPr/>
        </p:nvGrpSpPr>
        <p:grpSpPr>
          <a:xfrm>
            <a:off x="569474" y="7071928"/>
            <a:ext cx="3772827" cy="2121104"/>
            <a:chOff x="835712" y="1625134"/>
            <a:chExt cx="7609009" cy="4277826"/>
          </a:xfrm>
        </p:grpSpPr>
        <p:graphicFrame>
          <p:nvGraphicFramePr>
            <p:cNvPr id="76" name="Chart 75">
              <a:extLst>
                <a:ext uri="{FF2B5EF4-FFF2-40B4-BE49-F238E27FC236}">
                  <a16:creationId xmlns:a16="http://schemas.microsoft.com/office/drawing/2014/main" id="{DDFB10E3-54C4-46BF-9B1E-703AA4A7E026}"/>
                </a:ext>
              </a:extLst>
            </p:cNvPr>
            <p:cNvGraphicFramePr/>
            <p:nvPr>
              <p:extLst>
                <p:ext uri="{D42A27DB-BD31-4B8C-83A1-F6EECF244321}">
                  <p14:modId xmlns:p14="http://schemas.microsoft.com/office/powerpoint/2010/main" val="1102922726"/>
                </p:ext>
              </p:extLst>
            </p:nvPr>
          </p:nvGraphicFramePr>
          <p:xfrm>
            <a:off x="835712" y="1838960"/>
            <a:ext cx="7609009" cy="4064000"/>
          </p:xfrm>
          <a:graphic>
            <a:graphicData uri="http://schemas.openxmlformats.org/drawingml/2006/chart">
              <c:chart xmlns:c="http://schemas.openxmlformats.org/drawingml/2006/chart" xmlns:r="http://schemas.openxmlformats.org/officeDocument/2006/relationships" r:id="rId4"/>
            </a:graphicData>
          </a:graphic>
        </p:graphicFrame>
        <p:sp>
          <p:nvSpPr>
            <p:cNvPr id="77" name="Rectangle 76">
              <a:extLst>
                <a:ext uri="{FF2B5EF4-FFF2-40B4-BE49-F238E27FC236}">
                  <a16:creationId xmlns:a16="http://schemas.microsoft.com/office/drawing/2014/main" id="{77230D01-0038-47F3-97EF-824F759097EC}"/>
                </a:ext>
              </a:extLst>
            </p:cNvPr>
            <p:cNvSpPr/>
            <p:nvPr/>
          </p:nvSpPr>
          <p:spPr>
            <a:xfrm>
              <a:off x="5420506" y="3137984"/>
              <a:ext cx="2050362" cy="982974"/>
            </a:xfrm>
            <a:prstGeom prst="rect">
              <a:avLst/>
            </a:prstGeom>
            <a:noFill/>
            <a:ln w="28575">
              <a:solidFill>
                <a:schemeClr val="accent5"/>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50"/>
            </a:p>
          </p:txBody>
        </p:sp>
        <p:sp>
          <p:nvSpPr>
            <p:cNvPr id="78" name="TextBox 77">
              <a:extLst>
                <a:ext uri="{FF2B5EF4-FFF2-40B4-BE49-F238E27FC236}">
                  <a16:creationId xmlns:a16="http://schemas.microsoft.com/office/drawing/2014/main" id="{2F982F93-CBFA-43CF-A616-18B376D6FFA4}"/>
                </a:ext>
              </a:extLst>
            </p:cNvPr>
            <p:cNvSpPr txBox="1"/>
            <p:nvPr/>
          </p:nvSpPr>
          <p:spPr>
            <a:xfrm>
              <a:off x="5420510" y="3283088"/>
              <a:ext cx="2050360" cy="713829"/>
            </a:xfrm>
            <a:prstGeom prst="rect">
              <a:avLst/>
            </a:prstGeom>
            <a:noFill/>
          </p:spPr>
          <p:txBody>
            <a:bodyPr wrap="square" lIns="0" rIns="0" rtlCol="0" anchor="ctr" anchorCtr="0">
              <a:spAutoFit/>
            </a:bodyPr>
            <a:lstStyle/>
            <a:p>
              <a:pPr algn="ctr"/>
              <a:r>
                <a:rPr lang="en-US" sz="850">
                  <a:solidFill>
                    <a:schemeClr val="accent5"/>
                  </a:solidFill>
                </a:rPr>
                <a:t>10,653</a:t>
              </a:r>
            </a:p>
            <a:p>
              <a:pPr algn="ctr"/>
              <a:r>
                <a:rPr lang="en-US" sz="850">
                  <a:solidFill>
                    <a:schemeClr val="accent5"/>
                  </a:solidFill>
                </a:rPr>
                <a:t>Deficit</a:t>
              </a:r>
            </a:p>
          </p:txBody>
        </p:sp>
        <p:sp>
          <p:nvSpPr>
            <p:cNvPr id="79" name="TextBox 78">
              <a:extLst>
                <a:ext uri="{FF2B5EF4-FFF2-40B4-BE49-F238E27FC236}">
                  <a16:creationId xmlns:a16="http://schemas.microsoft.com/office/drawing/2014/main" id="{84C920ED-9B31-4A5B-85A9-6994833951FC}"/>
                </a:ext>
              </a:extLst>
            </p:cNvPr>
            <p:cNvSpPr txBox="1"/>
            <p:nvPr/>
          </p:nvSpPr>
          <p:spPr>
            <a:xfrm>
              <a:off x="1410163" y="1625134"/>
              <a:ext cx="6537959" cy="713830"/>
            </a:xfrm>
            <a:prstGeom prst="rect">
              <a:avLst/>
            </a:prstGeom>
            <a:noFill/>
          </p:spPr>
          <p:txBody>
            <a:bodyPr wrap="square" lIns="0" rIns="0" rtlCol="0" anchor="t" anchorCtr="0">
              <a:spAutoFit/>
            </a:bodyPr>
            <a:lstStyle/>
            <a:p>
              <a:pPr algn="ctr"/>
              <a:r>
                <a:rPr lang="en-US" sz="850" b="1">
                  <a:solidFill>
                    <a:schemeClr val="tx2"/>
                  </a:solidFill>
                </a:rPr>
                <a:t>Child Care Needs for Working Parents Eligible for </a:t>
              </a:r>
            </a:p>
            <a:p>
              <a:pPr algn="ctr"/>
              <a:r>
                <a:rPr lang="en-US" sz="850" b="1">
                  <a:solidFill>
                    <a:schemeClr val="tx2"/>
                  </a:solidFill>
                </a:rPr>
                <a:t>State Subsidy in Yolo County </a:t>
              </a:r>
            </a:p>
          </p:txBody>
        </p:sp>
      </p:grpSp>
      <p:sp>
        <p:nvSpPr>
          <p:cNvPr id="83" name="Rectangle: Rounded Corners 82">
            <a:extLst>
              <a:ext uri="{FF2B5EF4-FFF2-40B4-BE49-F238E27FC236}">
                <a16:creationId xmlns:a16="http://schemas.microsoft.com/office/drawing/2014/main" id="{B5782A4B-5AC3-400F-B92C-64F445EA0A1E}"/>
              </a:ext>
            </a:extLst>
          </p:cNvPr>
          <p:cNvSpPr/>
          <p:nvPr/>
        </p:nvSpPr>
        <p:spPr>
          <a:xfrm>
            <a:off x="457200" y="509932"/>
            <a:ext cx="4114800" cy="274320"/>
          </a:xfrm>
          <a:prstGeom prst="roundRect">
            <a:avLst>
              <a:gd name="adj"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800"/>
              </a:spcAft>
            </a:pPr>
            <a:r>
              <a:rPr lang="en-US" sz="1000" b="1">
                <a:solidFill>
                  <a:schemeClr val="accent6"/>
                </a:solidFill>
                <a:effectLst/>
                <a:latin typeface="+mj-lt"/>
                <a:ea typeface="Calibri" panose="020F0502020204030204" pitchFamily="34" charset="0"/>
                <a:cs typeface="Times New Roman" panose="02020603050405020304" pitchFamily="18" charset="0"/>
              </a:rPr>
              <a:t>How much does child care cost in Yolo County ?</a:t>
            </a:r>
          </a:p>
        </p:txBody>
      </p:sp>
      <p:sp>
        <p:nvSpPr>
          <p:cNvPr id="84" name="Rectangle: Rounded Corners 83">
            <a:extLst>
              <a:ext uri="{FF2B5EF4-FFF2-40B4-BE49-F238E27FC236}">
                <a16:creationId xmlns:a16="http://schemas.microsoft.com/office/drawing/2014/main" id="{FBAE12FF-40AE-4B2B-9655-A23269E8F677}"/>
              </a:ext>
            </a:extLst>
          </p:cNvPr>
          <p:cNvSpPr/>
          <p:nvPr/>
        </p:nvSpPr>
        <p:spPr>
          <a:xfrm>
            <a:off x="457200" y="2886196"/>
            <a:ext cx="4114800" cy="274320"/>
          </a:xfrm>
          <a:prstGeom prst="roundRect">
            <a:avLst>
              <a:gd name="adj" fmla="val 5000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800"/>
              </a:spcAft>
            </a:pPr>
            <a:r>
              <a:rPr lang="en-US" sz="1000" b="1">
                <a:solidFill>
                  <a:schemeClr val="accent6"/>
                </a:solidFill>
                <a:effectLst/>
                <a:latin typeface="+mj-lt"/>
                <a:ea typeface="Calibri" panose="020F0502020204030204" pitchFamily="34" charset="0"/>
                <a:cs typeface="Times New Roman" panose="02020603050405020304" pitchFamily="18" charset="0"/>
              </a:rPr>
              <a:t>What is the unmet need for child care in Yolo County? </a:t>
            </a:r>
          </a:p>
        </p:txBody>
      </p:sp>
      <p:cxnSp>
        <p:nvCxnSpPr>
          <p:cNvPr id="37" name="Straight Connector 36">
            <a:extLst>
              <a:ext uri="{FF2B5EF4-FFF2-40B4-BE49-F238E27FC236}">
                <a16:creationId xmlns:a16="http://schemas.microsoft.com/office/drawing/2014/main" id="{21831B9A-BDA1-4EA7-8A60-5FA4B91E89D0}"/>
              </a:ext>
            </a:extLst>
          </p:cNvPr>
          <p:cNvCxnSpPr>
            <a:cxnSpLocks/>
          </p:cNvCxnSpPr>
          <p:nvPr/>
        </p:nvCxnSpPr>
        <p:spPr>
          <a:xfrm flipH="1">
            <a:off x="501824" y="6289340"/>
            <a:ext cx="3931920" cy="0"/>
          </a:xfrm>
          <a:prstGeom prst="line">
            <a:avLst/>
          </a:prstGeom>
          <a:ln w="28575" cap="rnd">
            <a:solidFill>
              <a:schemeClr val="accent1">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E3FE8AF7-076E-4781-94AA-8CF5DFACA018}"/>
              </a:ext>
            </a:extLst>
          </p:cNvPr>
          <p:cNvGrpSpPr/>
          <p:nvPr/>
        </p:nvGrpSpPr>
        <p:grpSpPr>
          <a:xfrm>
            <a:off x="5957062" y="2910345"/>
            <a:ext cx="360040" cy="360040"/>
            <a:chOff x="5957062" y="2919904"/>
            <a:chExt cx="360040" cy="360040"/>
          </a:xfrm>
        </p:grpSpPr>
        <p:sp>
          <p:nvSpPr>
            <p:cNvPr id="39" name="Oval 38">
              <a:extLst>
                <a:ext uri="{FF2B5EF4-FFF2-40B4-BE49-F238E27FC236}">
                  <a16:creationId xmlns:a16="http://schemas.microsoft.com/office/drawing/2014/main" id="{697348E5-C2DA-4BF1-AE29-A42AFDC12399}"/>
                </a:ext>
              </a:extLst>
            </p:cNvPr>
            <p:cNvSpPr/>
            <p:nvPr/>
          </p:nvSpPr>
          <p:spPr>
            <a:xfrm>
              <a:off x="5957062" y="2919904"/>
              <a:ext cx="360040" cy="36004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174D872-FCF1-46D8-B32A-A805E3D39387}"/>
                </a:ext>
              </a:extLst>
            </p:cNvPr>
            <p:cNvGrpSpPr/>
            <p:nvPr/>
          </p:nvGrpSpPr>
          <p:grpSpPr>
            <a:xfrm>
              <a:off x="6023552" y="2975027"/>
              <a:ext cx="203840" cy="242427"/>
              <a:chOff x="6023552" y="2975027"/>
              <a:chExt cx="203840" cy="242427"/>
            </a:xfrm>
          </p:grpSpPr>
          <p:sp>
            <p:nvSpPr>
              <p:cNvPr id="55" name="Freeform 11">
                <a:extLst>
                  <a:ext uri="{FF2B5EF4-FFF2-40B4-BE49-F238E27FC236}">
                    <a16:creationId xmlns:a16="http://schemas.microsoft.com/office/drawing/2014/main" id="{F3B36842-038C-4F82-976C-75F0EA7D7E10}"/>
                  </a:ext>
                </a:extLst>
              </p:cNvPr>
              <p:cNvSpPr>
                <a:spLocks/>
              </p:cNvSpPr>
              <p:nvPr/>
            </p:nvSpPr>
            <p:spPr bwMode="auto">
              <a:xfrm>
                <a:off x="6062978" y="3021164"/>
                <a:ext cx="164414" cy="196290"/>
              </a:xfrm>
              <a:custGeom>
                <a:avLst/>
                <a:gdLst>
                  <a:gd name="T0" fmla="*/ 203 w 294"/>
                  <a:gd name="T1" fmla="*/ 346 h 351"/>
                  <a:gd name="T2" fmla="*/ 191 w 294"/>
                  <a:gd name="T3" fmla="*/ 311 h 351"/>
                  <a:gd name="T4" fmla="*/ 188 w 294"/>
                  <a:gd name="T5" fmla="*/ 277 h 351"/>
                  <a:gd name="T6" fmla="*/ 184 w 294"/>
                  <a:gd name="T7" fmla="*/ 244 h 351"/>
                  <a:gd name="T8" fmla="*/ 182 w 294"/>
                  <a:gd name="T9" fmla="*/ 234 h 351"/>
                  <a:gd name="T10" fmla="*/ 128 w 294"/>
                  <a:gd name="T11" fmla="*/ 182 h 351"/>
                  <a:gd name="T12" fmla="*/ 126 w 294"/>
                  <a:gd name="T13" fmla="*/ 193 h 351"/>
                  <a:gd name="T14" fmla="*/ 120 w 294"/>
                  <a:gd name="T15" fmla="*/ 235 h 351"/>
                  <a:gd name="T16" fmla="*/ 50 w 294"/>
                  <a:gd name="T17" fmla="*/ 326 h 351"/>
                  <a:gd name="T18" fmla="*/ 21 w 294"/>
                  <a:gd name="T19" fmla="*/ 347 h 351"/>
                  <a:gd name="T20" fmla="*/ 6 w 294"/>
                  <a:gd name="T21" fmla="*/ 312 h 351"/>
                  <a:gd name="T22" fmla="*/ 65 w 294"/>
                  <a:gd name="T23" fmla="*/ 246 h 351"/>
                  <a:gd name="T24" fmla="*/ 72 w 294"/>
                  <a:gd name="T25" fmla="*/ 213 h 351"/>
                  <a:gd name="T26" fmla="*/ 81 w 294"/>
                  <a:gd name="T27" fmla="*/ 153 h 351"/>
                  <a:gd name="T28" fmla="*/ 93 w 294"/>
                  <a:gd name="T29" fmla="*/ 90 h 351"/>
                  <a:gd name="T30" fmla="*/ 98 w 294"/>
                  <a:gd name="T31" fmla="*/ 64 h 351"/>
                  <a:gd name="T32" fmla="*/ 77 w 294"/>
                  <a:gd name="T33" fmla="*/ 77 h 351"/>
                  <a:gd name="T34" fmla="*/ 38 w 294"/>
                  <a:gd name="T35" fmla="*/ 133 h 351"/>
                  <a:gd name="T36" fmla="*/ 7 w 294"/>
                  <a:gd name="T37" fmla="*/ 124 h 351"/>
                  <a:gd name="T38" fmla="*/ 42 w 294"/>
                  <a:gd name="T39" fmla="*/ 63 h 351"/>
                  <a:gd name="T40" fmla="*/ 58 w 294"/>
                  <a:gd name="T41" fmla="*/ 43 h 351"/>
                  <a:gd name="T42" fmla="*/ 152 w 294"/>
                  <a:gd name="T43" fmla="*/ 2 h 351"/>
                  <a:gd name="T44" fmla="*/ 180 w 294"/>
                  <a:gd name="T45" fmla="*/ 22 h 351"/>
                  <a:gd name="T46" fmla="*/ 220 w 294"/>
                  <a:gd name="T47" fmla="*/ 90 h 351"/>
                  <a:gd name="T48" fmla="*/ 251 w 294"/>
                  <a:gd name="T49" fmla="*/ 98 h 351"/>
                  <a:gd name="T50" fmla="*/ 287 w 294"/>
                  <a:gd name="T51" fmla="*/ 108 h 351"/>
                  <a:gd name="T52" fmla="*/ 276 w 294"/>
                  <a:gd name="T53" fmla="*/ 138 h 351"/>
                  <a:gd name="T54" fmla="*/ 219 w 294"/>
                  <a:gd name="T55" fmla="*/ 127 h 351"/>
                  <a:gd name="T56" fmla="*/ 195 w 294"/>
                  <a:gd name="T57" fmla="*/ 116 h 351"/>
                  <a:gd name="T58" fmla="*/ 175 w 294"/>
                  <a:gd name="T59" fmla="*/ 84 h 351"/>
                  <a:gd name="T60" fmla="*/ 172 w 294"/>
                  <a:gd name="T61" fmla="*/ 96 h 351"/>
                  <a:gd name="T62" fmla="*/ 164 w 294"/>
                  <a:gd name="T63" fmla="*/ 143 h 351"/>
                  <a:gd name="T64" fmla="*/ 217 w 294"/>
                  <a:gd name="T65" fmla="*/ 198 h 351"/>
                  <a:gd name="T66" fmla="*/ 226 w 294"/>
                  <a:gd name="T67" fmla="*/ 221 h 351"/>
                  <a:gd name="T68" fmla="*/ 230 w 294"/>
                  <a:gd name="T69" fmla="*/ 268 h 351"/>
                  <a:gd name="T70" fmla="*/ 235 w 294"/>
                  <a:gd name="T71" fmla="*/ 316 h 351"/>
                  <a:gd name="T72" fmla="*/ 218 w 294"/>
                  <a:gd name="T73" fmla="*/ 350 h 351"/>
                  <a:gd name="T74" fmla="*/ 212 w 294"/>
                  <a:gd name="T75" fmla="*/ 351 h 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94" h="351">
                    <a:moveTo>
                      <a:pt x="212" y="351"/>
                    </a:moveTo>
                    <a:cubicBezTo>
                      <a:pt x="209" y="350"/>
                      <a:pt x="205" y="349"/>
                      <a:pt x="203" y="346"/>
                    </a:cubicBezTo>
                    <a:cubicBezTo>
                      <a:pt x="197" y="342"/>
                      <a:pt x="194" y="337"/>
                      <a:pt x="193" y="330"/>
                    </a:cubicBezTo>
                    <a:cubicBezTo>
                      <a:pt x="193" y="323"/>
                      <a:pt x="192" y="317"/>
                      <a:pt x="191" y="311"/>
                    </a:cubicBezTo>
                    <a:cubicBezTo>
                      <a:pt x="191" y="306"/>
                      <a:pt x="190" y="301"/>
                      <a:pt x="190" y="296"/>
                    </a:cubicBezTo>
                    <a:cubicBezTo>
                      <a:pt x="189" y="290"/>
                      <a:pt x="188" y="284"/>
                      <a:pt x="188" y="277"/>
                    </a:cubicBezTo>
                    <a:cubicBezTo>
                      <a:pt x="187" y="272"/>
                      <a:pt x="187" y="267"/>
                      <a:pt x="186" y="262"/>
                    </a:cubicBezTo>
                    <a:cubicBezTo>
                      <a:pt x="186" y="256"/>
                      <a:pt x="185" y="250"/>
                      <a:pt x="184" y="244"/>
                    </a:cubicBezTo>
                    <a:cubicBezTo>
                      <a:pt x="184" y="241"/>
                      <a:pt x="184" y="239"/>
                      <a:pt x="183" y="236"/>
                    </a:cubicBezTo>
                    <a:cubicBezTo>
                      <a:pt x="183" y="235"/>
                      <a:pt x="183" y="234"/>
                      <a:pt x="182" y="234"/>
                    </a:cubicBezTo>
                    <a:cubicBezTo>
                      <a:pt x="167" y="219"/>
                      <a:pt x="152" y="204"/>
                      <a:pt x="137" y="190"/>
                    </a:cubicBezTo>
                    <a:cubicBezTo>
                      <a:pt x="134" y="187"/>
                      <a:pt x="131" y="185"/>
                      <a:pt x="128" y="182"/>
                    </a:cubicBezTo>
                    <a:cubicBezTo>
                      <a:pt x="128" y="182"/>
                      <a:pt x="128" y="182"/>
                      <a:pt x="127" y="181"/>
                    </a:cubicBezTo>
                    <a:cubicBezTo>
                      <a:pt x="127" y="185"/>
                      <a:pt x="126" y="189"/>
                      <a:pt x="126" y="193"/>
                    </a:cubicBezTo>
                    <a:cubicBezTo>
                      <a:pt x="125" y="200"/>
                      <a:pt x="124" y="207"/>
                      <a:pt x="123" y="214"/>
                    </a:cubicBezTo>
                    <a:cubicBezTo>
                      <a:pt x="122" y="221"/>
                      <a:pt x="120" y="228"/>
                      <a:pt x="120" y="235"/>
                    </a:cubicBezTo>
                    <a:cubicBezTo>
                      <a:pt x="119" y="245"/>
                      <a:pt x="115" y="254"/>
                      <a:pt x="108" y="262"/>
                    </a:cubicBezTo>
                    <a:cubicBezTo>
                      <a:pt x="88" y="283"/>
                      <a:pt x="69" y="305"/>
                      <a:pt x="50" y="326"/>
                    </a:cubicBezTo>
                    <a:cubicBezTo>
                      <a:pt x="47" y="330"/>
                      <a:pt x="43" y="334"/>
                      <a:pt x="40" y="338"/>
                    </a:cubicBezTo>
                    <a:cubicBezTo>
                      <a:pt x="35" y="344"/>
                      <a:pt x="29" y="347"/>
                      <a:pt x="21" y="347"/>
                    </a:cubicBezTo>
                    <a:cubicBezTo>
                      <a:pt x="9" y="347"/>
                      <a:pt x="0" y="338"/>
                      <a:pt x="1" y="325"/>
                    </a:cubicBezTo>
                    <a:cubicBezTo>
                      <a:pt x="1" y="320"/>
                      <a:pt x="3" y="316"/>
                      <a:pt x="6" y="312"/>
                    </a:cubicBezTo>
                    <a:cubicBezTo>
                      <a:pt x="24" y="292"/>
                      <a:pt x="42" y="271"/>
                      <a:pt x="60" y="251"/>
                    </a:cubicBezTo>
                    <a:cubicBezTo>
                      <a:pt x="62" y="249"/>
                      <a:pt x="63" y="248"/>
                      <a:pt x="65" y="246"/>
                    </a:cubicBezTo>
                    <a:cubicBezTo>
                      <a:pt x="67" y="244"/>
                      <a:pt x="68" y="242"/>
                      <a:pt x="68" y="240"/>
                    </a:cubicBezTo>
                    <a:cubicBezTo>
                      <a:pt x="69" y="231"/>
                      <a:pt x="71" y="222"/>
                      <a:pt x="72" y="213"/>
                    </a:cubicBezTo>
                    <a:cubicBezTo>
                      <a:pt x="74" y="203"/>
                      <a:pt x="75" y="194"/>
                      <a:pt x="77" y="184"/>
                    </a:cubicBezTo>
                    <a:cubicBezTo>
                      <a:pt x="78" y="173"/>
                      <a:pt x="80" y="163"/>
                      <a:pt x="81" y="153"/>
                    </a:cubicBezTo>
                    <a:cubicBezTo>
                      <a:pt x="83" y="142"/>
                      <a:pt x="85" y="132"/>
                      <a:pt x="87" y="122"/>
                    </a:cubicBezTo>
                    <a:cubicBezTo>
                      <a:pt x="89" y="112"/>
                      <a:pt x="91" y="101"/>
                      <a:pt x="93" y="90"/>
                    </a:cubicBezTo>
                    <a:cubicBezTo>
                      <a:pt x="94" y="82"/>
                      <a:pt x="96" y="74"/>
                      <a:pt x="98" y="66"/>
                    </a:cubicBezTo>
                    <a:cubicBezTo>
                      <a:pt x="98" y="65"/>
                      <a:pt x="98" y="65"/>
                      <a:pt x="98" y="64"/>
                    </a:cubicBezTo>
                    <a:cubicBezTo>
                      <a:pt x="93" y="66"/>
                      <a:pt x="89" y="69"/>
                      <a:pt x="85" y="70"/>
                    </a:cubicBezTo>
                    <a:cubicBezTo>
                      <a:pt x="81" y="72"/>
                      <a:pt x="79" y="74"/>
                      <a:pt x="77" y="77"/>
                    </a:cubicBezTo>
                    <a:cubicBezTo>
                      <a:pt x="66" y="93"/>
                      <a:pt x="55" y="109"/>
                      <a:pt x="44" y="125"/>
                    </a:cubicBezTo>
                    <a:cubicBezTo>
                      <a:pt x="42" y="128"/>
                      <a:pt x="41" y="131"/>
                      <a:pt x="38" y="133"/>
                    </a:cubicBezTo>
                    <a:cubicBezTo>
                      <a:pt x="34" y="137"/>
                      <a:pt x="30" y="140"/>
                      <a:pt x="24" y="140"/>
                    </a:cubicBezTo>
                    <a:cubicBezTo>
                      <a:pt x="16" y="140"/>
                      <a:pt x="8" y="134"/>
                      <a:pt x="7" y="124"/>
                    </a:cubicBezTo>
                    <a:cubicBezTo>
                      <a:pt x="6" y="119"/>
                      <a:pt x="8" y="115"/>
                      <a:pt x="10" y="111"/>
                    </a:cubicBezTo>
                    <a:cubicBezTo>
                      <a:pt x="21" y="95"/>
                      <a:pt x="32" y="79"/>
                      <a:pt x="42" y="63"/>
                    </a:cubicBezTo>
                    <a:cubicBezTo>
                      <a:pt x="45" y="59"/>
                      <a:pt x="48" y="55"/>
                      <a:pt x="51" y="50"/>
                    </a:cubicBezTo>
                    <a:cubicBezTo>
                      <a:pt x="52" y="47"/>
                      <a:pt x="55" y="45"/>
                      <a:pt x="58" y="43"/>
                    </a:cubicBezTo>
                    <a:cubicBezTo>
                      <a:pt x="80" y="30"/>
                      <a:pt x="103" y="17"/>
                      <a:pt x="125" y="5"/>
                    </a:cubicBezTo>
                    <a:cubicBezTo>
                      <a:pt x="134" y="1"/>
                      <a:pt x="142" y="0"/>
                      <a:pt x="152" y="2"/>
                    </a:cubicBezTo>
                    <a:cubicBezTo>
                      <a:pt x="159" y="3"/>
                      <a:pt x="165" y="5"/>
                      <a:pt x="170" y="10"/>
                    </a:cubicBezTo>
                    <a:cubicBezTo>
                      <a:pt x="174" y="13"/>
                      <a:pt x="178" y="18"/>
                      <a:pt x="180" y="22"/>
                    </a:cubicBezTo>
                    <a:cubicBezTo>
                      <a:pt x="193" y="42"/>
                      <a:pt x="204" y="63"/>
                      <a:pt x="216" y="83"/>
                    </a:cubicBezTo>
                    <a:cubicBezTo>
                      <a:pt x="217" y="85"/>
                      <a:pt x="219" y="87"/>
                      <a:pt x="220" y="90"/>
                    </a:cubicBezTo>
                    <a:cubicBezTo>
                      <a:pt x="221" y="91"/>
                      <a:pt x="221" y="92"/>
                      <a:pt x="223" y="92"/>
                    </a:cubicBezTo>
                    <a:cubicBezTo>
                      <a:pt x="232" y="94"/>
                      <a:pt x="242" y="96"/>
                      <a:pt x="251" y="98"/>
                    </a:cubicBezTo>
                    <a:cubicBezTo>
                      <a:pt x="259" y="100"/>
                      <a:pt x="267" y="101"/>
                      <a:pt x="276" y="103"/>
                    </a:cubicBezTo>
                    <a:cubicBezTo>
                      <a:pt x="280" y="104"/>
                      <a:pt x="284" y="105"/>
                      <a:pt x="287" y="108"/>
                    </a:cubicBezTo>
                    <a:cubicBezTo>
                      <a:pt x="292" y="112"/>
                      <a:pt x="294" y="120"/>
                      <a:pt x="292" y="127"/>
                    </a:cubicBezTo>
                    <a:cubicBezTo>
                      <a:pt x="289" y="133"/>
                      <a:pt x="283" y="137"/>
                      <a:pt x="276" y="138"/>
                    </a:cubicBezTo>
                    <a:cubicBezTo>
                      <a:pt x="271" y="138"/>
                      <a:pt x="267" y="137"/>
                      <a:pt x="262" y="136"/>
                    </a:cubicBezTo>
                    <a:cubicBezTo>
                      <a:pt x="248" y="133"/>
                      <a:pt x="233" y="130"/>
                      <a:pt x="219" y="127"/>
                    </a:cubicBezTo>
                    <a:cubicBezTo>
                      <a:pt x="214" y="126"/>
                      <a:pt x="210" y="125"/>
                      <a:pt x="205" y="124"/>
                    </a:cubicBezTo>
                    <a:cubicBezTo>
                      <a:pt x="201" y="123"/>
                      <a:pt x="198" y="120"/>
                      <a:pt x="195" y="116"/>
                    </a:cubicBezTo>
                    <a:cubicBezTo>
                      <a:pt x="191" y="111"/>
                      <a:pt x="188" y="105"/>
                      <a:pt x="185" y="99"/>
                    </a:cubicBezTo>
                    <a:cubicBezTo>
                      <a:pt x="181" y="94"/>
                      <a:pt x="178" y="89"/>
                      <a:pt x="175" y="84"/>
                    </a:cubicBezTo>
                    <a:cubicBezTo>
                      <a:pt x="175" y="84"/>
                      <a:pt x="175" y="83"/>
                      <a:pt x="174" y="83"/>
                    </a:cubicBezTo>
                    <a:cubicBezTo>
                      <a:pt x="173" y="87"/>
                      <a:pt x="173" y="92"/>
                      <a:pt x="172" y="96"/>
                    </a:cubicBezTo>
                    <a:cubicBezTo>
                      <a:pt x="170" y="105"/>
                      <a:pt x="169" y="113"/>
                      <a:pt x="168" y="122"/>
                    </a:cubicBezTo>
                    <a:cubicBezTo>
                      <a:pt x="167" y="129"/>
                      <a:pt x="165" y="136"/>
                      <a:pt x="164" y="143"/>
                    </a:cubicBezTo>
                    <a:cubicBezTo>
                      <a:pt x="164" y="144"/>
                      <a:pt x="165" y="145"/>
                      <a:pt x="165" y="146"/>
                    </a:cubicBezTo>
                    <a:cubicBezTo>
                      <a:pt x="183" y="163"/>
                      <a:pt x="200" y="181"/>
                      <a:pt x="217" y="198"/>
                    </a:cubicBezTo>
                    <a:cubicBezTo>
                      <a:pt x="221" y="203"/>
                      <a:pt x="225" y="208"/>
                      <a:pt x="225" y="214"/>
                    </a:cubicBezTo>
                    <a:cubicBezTo>
                      <a:pt x="226" y="216"/>
                      <a:pt x="226" y="219"/>
                      <a:pt x="226" y="221"/>
                    </a:cubicBezTo>
                    <a:cubicBezTo>
                      <a:pt x="226" y="229"/>
                      <a:pt x="227" y="238"/>
                      <a:pt x="228" y="246"/>
                    </a:cubicBezTo>
                    <a:cubicBezTo>
                      <a:pt x="228" y="253"/>
                      <a:pt x="229" y="260"/>
                      <a:pt x="230" y="268"/>
                    </a:cubicBezTo>
                    <a:cubicBezTo>
                      <a:pt x="231" y="276"/>
                      <a:pt x="232" y="283"/>
                      <a:pt x="233" y="291"/>
                    </a:cubicBezTo>
                    <a:cubicBezTo>
                      <a:pt x="234" y="300"/>
                      <a:pt x="234" y="308"/>
                      <a:pt x="235" y="316"/>
                    </a:cubicBezTo>
                    <a:cubicBezTo>
                      <a:pt x="236" y="321"/>
                      <a:pt x="236" y="325"/>
                      <a:pt x="236" y="329"/>
                    </a:cubicBezTo>
                    <a:cubicBezTo>
                      <a:pt x="236" y="340"/>
                      <a:pt x="229" y="349"/>
                      <a:pt x="218" y="350"/>
                    </a:cubicBezTo>
                    <a:cubicBezTo>
                      <a:pt x="218" y="350"/>
                      <a:pt x="218" y="351"/>
                      <a:pt x="218" y="351"/>
                    </a:cubicBezTo>
                    <a:cubicBezTo>
                      <a:pt x="216" y="351"/>
                      <a:pt x="214" y="351"/>
                      <a:pt x="212" y="351"/>
                    </a:cubicBezTo>
                    <a:close/>
                  </a:path>
                </a:pathLst>
              </a:custGeom>
              <a:solidFill>
                <a:schemeClr val="accent6"/>
              </a:solidFill>
              <a:ln>
                <a:noFill/>
              </a:ln>
            </p:spPr>
            <p:txBody>
              <a:bodyPr vert="horz" wrap="square" lIns="91440" tIns="45720" rIns="91440" bIns="45720" numCol="1" anchor="t" anchorCtr="0" compatLnSpc="1">
                <a:prstTxWarp prst="textNoShape">
                  <a:avLst/>
                </a:prstTxWarp>
              </a:bodyPr>
              <a:lstStyle/>
              <a:p>
                <a:endParaRPr lang="en-US"/>
              </a:p>
            </p:txBody>
          </p:sp>
          <p:sp>
            <p:nvSpPr>
              <p:cNvPr id="56" name="Freeform 12">
                <a:extLst>
                  <a:ext uri="{FF2B5EF4-FFF2-40B4-BE49-F238E27FC236}">
                    <a16:creationId xmlns:a16="http://schemas.microsoft.com/office/drawing/2014/main" id="{0B048D25-D79B-446A-90F6-033FBC43BCDC}"/>
                  </a:ext>
                </a:extLst>
              </p:cNvPr>
              <p:cNvSpPr>
                <a:spLocks/>
              </p:cNvSpPr>
              <p:nvPr/>
            </p:nvSpPr>
            <p:spPr bwMode="auto">
              <a:xfrm>
                <a:off x="6023552" y="3089530"/>
                <a:ext cx="67947" cy="59978"/>
              </a:xfrm>
              <a:custGeom>
                <a:avLst/>
                <a:gdLst>
                  <a:gd name="T0" fmla="*/ 43 w 121"/>
                  <a:gd name="T1" fmla="*/ 0 h 107"/>
                  <a:gd name="T2" fmla="*/ 52 w 121"/>
                  <a:gd name="T3" fmla="*/ 3 h 107"/>
                  <a:gd name="T4" fmla="*/ 110 w 121"/>
                  <a:gd name="T5" fmla="*/ 42 h 107"/>
                  <a:gd name="T6" fmla="*/ 115 w 121"/>
                  <a:gd name="T7" fmla="*/ 68 h 107"/>
                  <a:gd name="T8" fmla="*/ 95 w 121"/>
                  <a:gd name="T9" fmla="*/ 99 h 107"/>
                  <a:gd name="T10" fmla="*/ 80 w 121"/>
                  <a:gd name="T11" fmla="*/ 107 h 107"/>
                  <a:gd name="T12" fmla="*/ 69 w 121"/>
                  <a:gd name="T13" fmla="*/ 104 h 107"/>
                  <a:gd name="T14" fmla="*/ 11 w 121"/>
                  <a:gd name="T15" fmla="*/ 65 h 107"/>
                  <a:gd name="T16" fmla="*/ 6 w 121"/>
                  <a:gd name="T17" fmla="*/ 39 h 107"/>
                  <a:gd name="T18" fmla="*/ 27 w 121"/>
                  <a:gd name="T19" fmla="*/ 9 h 107"/>
                  <a:gd name="T20" fmla="*/ 43 w 121"/>
                  <a:gd name="T21" fmla="*/ 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1" h="107">
                    <a:moveTo>
                      <a:pt x="43" y="0"/>
                    </a:moveTo>
                    <a:cubicBezTo>
                      <a:pt x="46" y="0"/>
                      <a:pt x="49" y="1"/>
                      <a:pt x="52" y="3"/>
                    </a:cubicBezTo>
                    <a:cubicBezTo>
                      <a:pt x="72" y="16"/>
                      <a:pt x="91" y="29"/>
                      <a:pt x="110" y="42"/>
                    </a:cubicBezTo>
                    <a:cubicBezTo>
                      <a:pt x="119" y="48"/>
                      <a:pt x="121" y="59"/>
                      <a:pt x="115" y="68"/>
                    </a:cubicBezTo>
                    <a:cubicBezTo>
                      <a:pt x="108" y="78"/>
                      <a:pt x="102" y="88"/>
                      <a:pt x="95" y="99"/>
                    </a:cubicBezTo>
                    <a:cubicBezTo>
                      <a:pt x="91" y="104"/>
                      <a:pt x="86" y="107"/>
                      <a:pt x="80" y="107"/>
                    </a:cubicBezTo>
                    <a:cubicBezTo>
                      <a:pt x="76" y="107"/>
                      <a:pt x="73" y="106"/>
                      <a:pt x="69" y="104"/>
                    </a:cubicBezTo>
                    <a:cubicBezTo>
                      <a:pt x="50" y="91"/>
                      <a:pt x="30" y="78"/>
                      <a:pt x="11" y="65"/>
                    </a:cubicBezTo>
                    <a:cubicBezTo>
                      <a:pt x="2" y="59"/>
                      <a:pt x="0" y="48"/>
                      <a:pt x="6" y="39"/>
                    </a:cubicBezTo>
                    <a:cubicBezTo>
                      <a:pt x="13" y="29"/>
                      <a:pt x="20" y="19"/>
                      <a:pt x="27" y="9"/>
                    </a:cubicBezTo>
                    <a:cubicBezTo>
                      <a:pt x="31" y="3"/>
                      <a:pt x="36" y="0"/>
                      <a:pt x="43" y="0"/>
                    </a:cubicBezTo>
                    <a:close/>
                  </a:path>
                </a:pathLst>
              </a:custGeom>
              <a:solidFill>
                <a:schemeClr val="accent6"/>
              </a:solidFill>
              <a:ln>
                <a:noFill/>
              </a:ln>
            </p:spPr>
            <p:txBody>
              <a:bodyPr vert="horz" wrap="square" lIns="91440" tIns="45720" rIns="91440" bIns="45720" numCol="1" anchor="t" anchorCtr="0" compatLnSpc="1">
                <a:prstTxWarp prst="textNoShape">
                  <a:avLst/>
                </a:prstTxWarp>
              </a:bodyPr>
              <a:lstStyle/>
              <a:p>
                <a:endParaRPr lang="en-US"/>
              </a:p>
            </p:txBody>
          </p:sp>
          <p:sp>
            <p:nvSpPr>
              <p:cNvPr id="57" name="Freeform 13">
                <a:extLst>
                  <a:ext uri="{FF2B5EF4-FFF2-40B4-BE49-F238E27FC236}">
                    <a16:creationId xmlns:a16="http://schemas.microsoft.com/office/drawing/2014/main" id="{1805915F-8B6F-49AF-8441-5D3ABAE96492}"/>
                  </a:ext>
                </a:extLst>
              </p:cNvPr>
              <p:cNvSpPr>
                <a:spLocks/>
              </p:cNvSpPr>
              <p:nvPr/>
            </p:nvSpPr>
            <p:spPr bwMode="auto">
              <a:xfrm>
                <a:off x="6130505" y="2975027"/>
                <a:ext cx="40265" cy="40684"/>
              </a:xfrm>
              <a:custGeom>
                <a:avLst/>
                <a:gdLst>
                  <a:gd name="T0" fmla="*/ 72 w 72"/>
                  <a:gd name="T1" fmla="*/ 36 h 72"/>
                  <a:gd name="T2" fmla="*/ 36 w 72"/>
                  <a:gd name="T3" fmla="*/ 72 h 72"/>
                  <a:gd name="T4" fmla="*/ 0 w 72"/>
                  <a:gd name="T5" fmla="*/ 36 h 72"/>
                  <a:gd name="T6" fmla="*/ 36 w 72"/>
                  <a:gd name="T7" fmla="*/ 0 h 72"/>
                  <a:gd name="T8" fmla="*/ 72 w 72"/>
                  <a:gd name="T9" fmla="*/ 36 h 72"/>
                </a:gdLst>
                <a:ahLst/>
                <a:cxnLst>
                  <a:cxn ang="0">
                    <a:pos x="T0" y="T1"/>
                  </a:cxn>
                  <a:cxn ang="0">
                    <a:pos x="T2" y="T3"/>
                  </a:cxn>
                  <a:cxn ang="0">
                    <a:pos x="T4" y="T5"/>
                  </a:cxn>
                  <a:cxn ang="0">
                    <a:pos x="T6" y="T7"/>
                  </a:cxn>
                  <a:cxn ang="0">
                    <a:pos x="T8" y="T9"/>
                  </a:cxn>
                </a:cxnLst>
                <a:rect l="0" t="0" r="r" b="b"/>
                <a:pathLst>
                  <a:path w="72" h="72">
                    <a:moveTo>
                      <a:pt x="72" y="36"/>
                    </a:moveTo>
                    <a:cubicBezTo>
                      <a:pt x="72" y="56"/>
                      <a:pt x="56" y="72"/>
                      <a:pt x="36" y="72"/>
                    </a:cubicBezTo>
                    <a:cubicBezTo>
                      <a:pt x="17" y="72"/>
                      <a:pt x="0" y="57"/>
                      <a:pt x="0" y="36"/>
                    </a:cubicBezTo>
                    <a:cubicBezTo>
                      <a:pt x="0" y="16"/>
                      <a:pt x="16" y="0"/>
                      <a:pt x="36" y="0"/>
                    </a:cubicBezTo>
                    <a:cubicBezTo>
                      <a:pt x="57" y="0"/>
                      <a:pt x="72" y="17"/>
                      <a:pt x="72" y="36"/>
                    </a:cubicBezTo>
                    <a:close/>
                  </a:path>
                </a:pathLst>
              </a:custGeom>
              <a:solidFill>
                <a:schemeClr val="accent6"/>
              </a:solidFill>
              <a:ln>
                <a:noFill/>
              </a:ln>
            </p:spPr>
            <p:txBody>
              <a:bodyPr vert="horz" wrap="square" lIns="91440" tIns="45720" rIns="91440" bIns="45720" numCol="1" anchor="t" anchorCtr="0" compatLnSpc="1">
                <a:prstTxWarp prst="textNoShape">
                  <a:avLst/>
                </a:prstTxWarp>
              </a:bodyPr>
              <a:lstStyle/>
              <a:p>
                <a:endParaRPr lang="en-US"/>
              </a:p>
            </p:txBody>
          </p:sp>
        </p:grpSp>
      </p:grpSp>
      <p:grpSp>
        <p:nvGrpSpPr>
          <p:cNvPr id="13" name="Group 12">
            <a:extLst>
              <a:ext uri="{FF2B5EF4-FFF2-40B4-BE49-F238E27FC236}">
                <a16:creationId xmlns:a16="http://schemas.microsoft.com/office/drawing/2014/main" id="{8C49F3C4-4C18-4A3F-8D69-C522BD66B446}"/>
              </a:ext>
            </a:extLst>
          </p:cNvPr>
          <p:cNvGrpSpPr/>
          <p:nvPr/>
        </p:nvGrpSpPr>
        <p:grpSpPr>
          <a:xfrm>
            <a:off x="5957062" y="4077413"/>
            <a:ext cx="360040" cy="360040"/>
            <a:chOff x="5957062" y="4086972"/>
            <a:chExt cx="360040" cy="360040"/>
          </a:xfrm>
        </p:grpSpPr>
        <p:sp>
          <p:nvSpPr>
            <p:cNvPr id="46" name="Oval 45">
              <a:extLst>
                <a:ext uri="{FF2B5EF4-FFF2-40B4-BE49-F238E27FC236}">
                  <a16:creationId xmlns:a16="http://schemas.microsoft.com/office/drawing/2014/main" id="{6F27D700-D4A6-4939-A954-898ED62F1DAE}"/>
                </a:ext>
              </a:extLst>
            </p:cNvPr>
            <p:cNvSpPr/>
            <p:nvPr/>
          </p:nvSpPr>
          <p:spPr>
            <a:xfrm>
              <a:off x="5957062" y="4086972"/>
              <a:ext cx="360040" cy="36004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8" name="Group 57">
              <a:extLst>
                <a:ext uri="{FF2B5EF4-FFF2-40B4-BE49-F238E27FC236}">
                  <a16:creationId xmlns:a16="http://schemas.microsoft.com/office/drawing/2014/main" id="{2FA01790-08C4-40AC-8198-E6302B9CC18F}"/>
                </a:ext>
              </a:extLst>
            </p:cNvPr>
            <p:cNvGrpSpPr/>
            <p:nvPr/>
          </p:nvGrpSpPr>
          <p:grpSpPr>
            <a:xfrm>
              <a:off x="6015331" y="4166732"/>
              <a:ext cx="230347" cy="183812"/>
              <a:chOff x="4095750" y="3637405"/>
              <a:chExt cx="942975" cy="752475"/>
            </a:xfrm>
            <a:solidFill>
              <a:schemeClr val="accent6"/>
            </a:solidFill>
          </p:grpSpPr>
          <p:sp>
            <p:nvSpPr>
              <p:cNvPr id="59" name="Freeform 43">
                <a:extLst>
                  <a:ext uri="{FF2B5EF4-FFF2-40B4-BE49-F238E27FC236}">
                    <a16:creationId xmlns:a16="http://schemas.microsoft.com/office/drawing/2014/main" id="{6A1D2EC8-7548-47A7-8531-4FD7FDB43F9B}"/>
                  </a:ext>
                </a:extLst>
              </p:cNvPr>
              <p:cNvSpPr>
                <a:spLocks noEditPoints="1"/>
              </p:cNvSpPr>
              <p:nvPr/>
            </p:nvSpPr>
            <p:spPr bwMode="auto">
              <a:xfrm>
                <a:off x="4564062" y="3637405"/>
                <a:ext cx="428625" cy="427038"/>
              </a:xfrm>
              <a:custGeom>
                <a:avLst/>
                <a:gdLst>
                  <a:gd name="T0" fmla="*/ 90 w 202"/>
                  <a:gd name="T1" fmla="*/ 201 h 201"/>
                  <a:gd name="T2" fmla="*/ 85 w 202"/>
                  <a:gd name="T3" fmla="*/ 183 h 201"/>
                  <a:gd name="T4" fmla="*/ 58 w 202"/>
                  <a:gd name="T5" fmla="*/ 171 h 201"/>
                  <a:gd name="T6" fmla="*/ 45 w 202"/>
                  <a:gd name="T7" fmla="*/ 182 h 201"/>
                  <a:gd name="T8" fmla="*/ 19 w 202"/>
                  <a:gd name="T9" fmla="*/ 165 h 201"/>
                  <a:gd name="T10" fmla="*/ 31 w 202"/>
                  <a:gd name="T11" fmla="*/ 145 h 201"/>
                  <a:gd name="T12" fmla="*/ 22 w 202"/>
                  <a:gd name="T13" fmla="*/ 121 h 201"/>
                  <a:gd name="T14" fmla="*/ 6 w 202"/>
                  <a:gd name="T15" fmla="*/ 120 h 201"/>
                  <a:gd name="T16" fmla="*/ 0 w 202"/>
                  <a:gd name="T17" fmla="*/ 90 h 201"/>
                  <a:gd name="T18" fmla="*/ 20 w 202"/>
                  <a:gd name="T19" fmla="*/ 84 h 201"/>
                  <a:gd name="T20" fmla="*/ 32 w 202"/>
                  <a:gd name="T21" fmla="*/ 58 h 201"/>
                  <a:gd name="T22" fmla="*/ 20 w 202"/>
                  <a:gd name="T23" fmla="*/ 44 h 201"/>
                  <a:gd name="T24" fmla="*/ 37 w 202"/>
                  <a:gd name="T25" fmla="*/ 18 h 201"/>
                  <a:gd name="T26" fmla="*/ 57 w 202"/>
                  <a:gd name="T27" fmla="*/ 31 h 201"/>
                  <a:gd name="T28" fmla="*/ 82 w 202"/>
                  <a:gd name="T29" fmla="*/ 22 h 201"/>
                  <a:gd name="T30" fmla="*/ 84 w 202"/>
                  <a:gd name="T31" fmla="*/ 6 h 201"/>
                  <a:gd name="T32" fmla="*/ 113 w 202"/>
                  <a:gd name="T33" fmla="*/ 0 h 201"/>
                  <a:gd name="T34" fmla="*/ 119 w 202"/>
                  <a:gd name="T35" fmla="*/ 21 h 201"/>
                  <a:gd name="T36" fmla="*/ 142 w 202"/>
                  <a:gd name="T37" fmla="*/ 32 h 201"/>
                  <a:gd name="T38" fmla="*/ 156 w 202"/>
                  <a:gd name="T39" fmla="*/ 19 h 201"/>
                  <a:gd name="T40" fmla="*/ 181 w 202"/>
                  <a:gd name="T41" fmla="*/ 36 h 201"/>
                  <a:gd name="T42" fmla="*/ 170 w 202"/>
                  <a:gd name="T43" fmla="*/ 56 h 201"/>
                  <a:gd name="T44" fmla="*/ 179 w 202"/>
                  <a:gd name="T45" fmla="*/ 83 h 201"/>
                  <a:gd name="T46" fmla="*/ 195 w 202"/>
                  <a:gd name="T47" fmla="*/ 84 h 201"/>
                  <a:gd name="T48" fmla="*/ 202 w 202"/>
                  <a:gd name="T49" fmla="*/ 114 h 201"/>
                  <a:gd name="T50" fmla="*/ 183 w 202"/>
                  <a:gd name="T51" fmla="*/ 120 h 201"/>
                  <a:gd name="T52" fmla="*/ 172 w 202"/>
                  <a:gd name="T53" fmla="*/ 144 h 201"/>
                  <a:gd name="T54" fmla="*/ 182 w 202"/>
                  <a:gd name="T55" fmla="*/ 155 h 201"/>
                  <a:gd name="T56" fmla="*/ 165 w 202"/>
                  <a:gd name="T57" fmla="*/ 180 h 201"/>
                  <a:gd name="T58" fmla="*/ 147 w 202"/>
                  <a:gd name="T59" fmla="*/ 171 h 201"/>
                  <a:gd name="T60" fmla="*/ 121 w 202"/>
                  <a:gd name="T61" fmla="*/ 181 h 201"/>
                  <a:gd name="T62" fmla="*/ 120 w 202"/>
                  <a:gd name="T63" fmla="*/ 195 h 201"/>
                  <a:gd name="T64" fmla="*/ 102 w 202"/>
                  <a:gd name="T65" fmla="*/ 201 h 201"/>
                  <a:gd name="T66" fmla="*/ 150 w 202"/>
                  <a:gd name="T67" fmla="*/ 102 h 201"/>
                  <a:gd name="T68" fmla="*/ 51 w 202"/>
                  <a:gd name="T69" fmla="*/ 102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02" h="201">
                    <a:moveTo>
                      <a:pt x="102" y="201"/>
                    </a:moveTo>
                    <a:cubicBezTo>
                      <a:pt x="98" y="201"/>
                      <a:pt x="94" y="201"/>
                      <a:pt x="90" y="201"/>
                    </a:cubicBezTo>
                    <a:cubicBezTo>
                      <a:pt x="86" y="201"/>
                      <a:pt x="85" y="199"/>
                      <a:pt x="84" y="195"/>
                    </a:cubicBezTo>
                    <a:cubicBezTo>
                      <a:pt x="84" y="191"/>
                      <a:pt x="84" y="187"/>
                      <a:pt x="85" y="183"/>
                    </a:cubicBezTo>
                    <a:cubicBezTo>
                      <a:pt x="85" y="182"/>
                      <a:pt x="84" y="182"/>
                      <a:pt x="83" y="181"/>
                    </a:cubicBezTo>
                    <a:cubicBezTo>
                      <a:pt x="74" y="179"/>
                      <a:pt x="66" y="176"/>
                      <a:pt x="58" y="171"/>
                    </a:cubicBezTo>
                    <a:cubicBezTo>
                      <a:pt x="57" y="170"/>
                      <a:pt x="56" y="170"/>
                      <a:pt x="56" y="171"/>
                    </a:cubicBezTo>
                    <a:cubicBezTo>
                      <a:pt x="52" y="175"/>
                      <a:pt x="49" y="178"/>
                      <a:pt x="45" y="182"/>
                    </a:cubicBezTo>
                    <a:cubicBezTo>
                      <a:pt x="42" y="185"/>
                      <a:pt x="39" y="185"/>
                      <a:pt x="36" y="182"/>
                    </a:cubicBezTo>
                    <a:cubicBezTo>
                      <a:pt x="30" y="176"/>
                      <a:pt x="25" y="171"/>
                      <a:pt x="19" y="165"/>
                    </a:cubicBezTo>
                    <a:cubicBezTo>
                      <a:pt x="16" y="162"/>
                      <a:pt x="16" y="159"/>
                      <a:pt x="19" y="157"/>
                    </a:cubicBezTo>
                    <a:cubicBezTo>
                      <a:pt x="23" y="153"/>
                      <a:pt x="27" y="149"/>
                      <a:pt x="31" y="145"/>
                    </a:cubicBezTo>
                    <a:cubicBezTo>
                      <a:pt x="31" y="144"/>
                      <a:pt x="31" y="144"/>
                      <a:pt x="31" y="143"/>
                    </a:cubicBezTo>
                    <a:cubicBezTo>
                      <a:pt x="27" y="136"/>
                      <a:pt x="23" y="129"/>
                      <a:pt x="22" y="121"/>
                    </a:cubicBezTo>
                    <a:cubicBezTo>
                      <a:pt x="22" y="120"/>
                      <a:pt x="21" y="120"/>
                      <a:pt x="20" y="120"/>
                    </a:cubicBezTo>
                    <a:cubicBezTo>
                      <a:pt x="15" y="120"/>
                      <a:pt x="10" y="120"/>
                      <a:pt x="6" y="120"/>
                    </a:cubicBezTo>
                    <a:cubicBezTo>
                      <a:pt x="2" y="120"/>
                      <a:pt x="0" y="118"/>
                      <a:pt x="0" y="114"/>
                    </a:cubicBezTo>
                    <a:cubicBezTo>
                      <a:pt x="0" y="106"/>
                      <a:pt x="0" y="98"/>
                      <a:pt x="0" y="90"/>
                    </a:cubicBezTo>
                    <a:cubicBezTo>
                      <a:pt x="0" y="86"/>
                      <a:pt x="2" y="84"/>
                      <a:pt x="6" y="84"/>
                    </a:cubicBezTo>
                    <a:cubicBezTo>
                      <a:pt x="10" y="84"/>
                      <a:pt x="15" y="84"/>
                      <a:pt x="20" y="84"/>
                    </a:cubicBezTo>
                    <a:cubicBezTo>
                      <a:pt x="21" y="84"/>
                      <a:pt x="22" y="84"/>
                      <a:pt x="22" y="83"/>
                    </a:cubicBezTo>
                    <a:cubicBezTo>
                      <a:pt x="24" y="74"/>
                      <a:pt x="27" y="66"/>
                      <a:pt x="32" y="58"/>
                    </a:cubicBezTo>
                    <a:cubicBezTo>
                      <a:pt x="33" y="57"/>
                      <a:pt x="33" y="57"/>
                      <a:pt x="32" y="56"/>
                    </a:cubicBezTo>
                    <a:cubicBezTo>
                      <a:pt x="28" y="52"/>
                      <a:pt x="24" y="48"/>
                      <a:pt x="20" y="44"/>
                    </a:cubicBezTo>
                    <a:cubicBezTo>
                      <a:pt x="17" y="41"/>
                      <a:pt x="17" y="38"/>
                      <a:pt x="20" y="35"/>
                    </a:cubicBezTo>
                    <a:cubicBezTo>
                      <a:pt x="25" y="29"/>
                      <a:pt x="31" y="24"/>
                      <a:pt x="37" y="18"/>
                    </a:cubicBezTo>
                    <a:cubicBezTo>
                      <a:pt x="39" y="15"/>
                      <a:pt x="42" y="15"/>
                      <a:pt x="45" y="18"/>
                    </a:cubicBezTo>
                    <a:cubicBezTo>
                      <a:pt x="49" y="22"/>
                      <a:pt x="53" y="26"/>
                      <a:pt x="57" y="31"/>
                    </a:cubicBezTo>
                    <a:cubicBezTo>
                      <a:pt x="58" y="32"/>
                      <a:pt x="59" y="32"/>
                      <a:pt x="60" y="31"/>
                    </a:cubicBezTo>
                    <a:cubicBezTo>
                      <a:pt x="67" y="27"/>
                      <a:pt x="74" y="24"/>
                      <a:pt x="82" y="22"/>
                    </a:cubicBezTo>
                    <a:cubicBezTo>
                      <a:pt x="83" y="22"/>
                      <a:pt x="84" y="21"/>
                      <a:pt x="84" y="20"/>
                    </a:cubicBezTo>
                    <a:cubicBezTo>
                      <a:pt x="84" y="15"/>
                      <a:pt x="84" y="10"/>
                      <a:pt x="84" y="6"/>
                    </a:cubicBezTo>
                    <a:cubicBezTo>
                      <a:pt x="84" y="2"/>
                      <a:pt x="86" y="0"/>
                      <a:pt x="90" y="0"/>
                    </a:cubicBezTo>
                    <a:cubicBezTo>
                      <a:pt x="97" y="0"/>
                      <a:pt x="105" y="0"/>
                      <a:pt x="113" y="0"/>
                    </a:cubicBezTo>
                    <a:cubicBezTo>
                      <a:pt x="117" y="0"/>
                      <a:pt x="119" y="2"/>
                      <a:pt x="119" y="6"/>
                    </a:cubicBezTo>
                    <a:cubicBezTo>
                      <a:pt x="119" y="11"/>
                      <a:pt x="119" y="16"/>
                      <a:pt x="119" y="21"/>
                    </a:cubicBezTo>
                    <a:cubicBezTo>
                      <a:pt x="119" y="22"/>
                      <a:pt x="119" y="22"/>
                      <a:pt x="120" y="23"/>
                    </a:cubicBezTo>
                    <a:cubicBezTo>
                      <a:pt x="128" y="25"/>
                      <a:pt x="135" y="28"/>
                      <a:pt x="142" y="32"/>
                    </a:cubicBezTo>
                    <a:cubicBezTo>
                      <a:pt x="143" y="32"/>
                      <a:pt x="143" y="32"/>
                      <a:pt x="144" y="31"/>
                    </a:cubicBezTo>
                    <a:cubicBezTo>
                      <a:pt x="148" y="27"/>
                      <a:pt x="152" y="23"/>
                      <a:pt x="156" y="19"/>
                    </a:cubicBezTo>
                    <a:cubicBezTo>
                      <a:pt x="159" y="17"/>
                      <a:pt x="161" y="17"/>
                      <a:pt x="164" y="19"/>
                    </a:cubicBezTo>
                    <a:cubicBezTo>
                      <a:pt x="170" y="25"/>
                      <a:pt x="175" y="31"/>
                      <a:pt x="181" y="36"/>
                    </a:cubicBezTo>
                    <a:cubicBezTo>
                      <a:pt x="184" y="39"/>
                      <a:pt x="184" y="42"/>
                      <a:pt x="181" y="45"/>
                    </a:cubicBezTo>
                    <a:cubicBezTo>
                      <a:pt x="177" y="49"/>
                      <a:pt x="174" y="52"/>
                      <a:pt x="170" y="56"/>
                    </a:cubicBezTo>
                    <a:cubicBezTo>
                      <a:pt x="169" y="57"/>
                      <a:pt x="169" y="58"/>
                      <a:pt x="169" y="59"/>
                    </a:cubicBezTo>
                    <a:cubicBezTo>
                      <a:pt x="174" y="66"/>
                      <a:pt x="177" y="74"/>
                      <a:pt x="179" y="83"/>
                    </a:cubicBezTo>
                    <a:cubicBezTo>
                      <a:pt x="180" y="84"/>
                      <a:pt x="180" y="84"/>
                      <a:pt x="181" y="84"/>
                    </a:cubicBezTo>
                    <a:cubicBezTo>
                      <a:pt x="186" y="84"/>
                      <a:pt x="191" y="84"/>
                      <a:pt x="195" y="84"/>
                    </a:cubicBezTo>
                    <a:cubicBezTo>
                      <a:pt x="199" y="84"/>
                      <a:pt x="202" y="88"/>
                      <a:pt x="202" y="92"/>
                    </a:cubicBezTo>
                    <a:cubicBezTo>
                      <a:pt x="202" y="99"/>
                      <a:pt x="202" y="106"/>
                      <a:pt x="202" y="114"/>
                    </a:cubicBezTo>
                    <a:cubicBezTo>
                      <a:pt x="202" y="118"/>
                      <a:pt x="200" y="120"/>
                      <a:pt x="197" y="120"/>
                    </a:cubicBezTo>
                    <a:cubicBezTo>
                      <a:pt x="192" y="120"/>
                      <a:pt x="188" y="120"/>
                      <a:pt x="183" y="120"/>
                    </a:cubicBezTo>
                    <a:cubicBezTo>
                      <a:pt x="182" y="119"/>
                      <a:pt x="181" y="120"/>
                      <a:pt x="181" y="122"/>
                    </a:cubicBezTo>
                    <a:cubicBezTo>
                      <a:pt x="179" y="129"/>
                      <a:pt x="176" y="137"/>
                      <a:pt x="172" y="144"/>
                    </a:cubicBezTo>
                    <a:cubicBezTo>
                      <a:pt x="171" y="144"/>
                      <a:pt x="171" y="145"/>
                      <a:pt x="172" y="146"/>
                    </a:cubicBezTo>
                    <a:cubicBezTo>
                      <a:pt x="175" y="149"/>
                      <a:pt x="178" y="152"/>
                      <a:pt x="182" y="155"/>
                    </a:cubicBezTo>
                    <a:cubicBezTo>
                      <a:pt x="184" y="158"/>
                      <a:pt x="184" y="161"/>
                      <a:pt x="182" y="164"/>
                    </a:cubicBezTo>
                    <a:cubicBezTo>
                      <a:pt x="176" y="169"/>
                      <a:pt x="170" y="175"/>
                      <a:pt x="165" y="180"/>
                    </a:cubicBezTo>
                    <a:cubicBezTo>
                      <a:pt x="162" y="183"/>
                      <a:pt x="159" y="183"/>
                      <a:pt x="157" y="180"/>
                    </a:cubicBezTo>
                    <a:cubicBezTo>
                      <a:pt x="153" y="177"/>
                      <a:pt x="150" y="174"/>
                      <a:pt x="147" y="171"/>
                    </a:cubicBezTo>
                    <a:cubicBezTo>
                      <a:pt x="147" y="170"/>
                      <a:pt x="146" y="170"/>
                      <a:pt x="145" y="171"/>
                    </a:cubicBezTo>
                    <a:cubicBezTo>
                      <a:pt x="138" y="176"/>
                      <a:pt x="130" y="179"/>
                      <a:pt x="121" y="181"/>
                    </a:cubicBezTo>
                    <a:cubicBezTo>
                      <a:pt x="120" y="181"/>
                      <a:pt x="120" y="182"/>
                      <a:pt x="120" y="183"/>
                    </a:cubicBezTo>
                    <a:cubicBezTo>
                      <a:pt x="120" y="187"/>
                      <a:pt x="120" y="191"/>
                      <a:pt x="120" y="195"/>
                    </a:cubicBezTo>
                    <a:cubicBezTo>
                      <a:pt x="120" y="199"/>
                      <a:pt x="118" y="201"/>
                      <a:pt x="114" y="201"/>
                    </a:cubicBezTo>
                    <a:cubicBezTo>
                      <a:pt x="110" y="201"/>
                      <a:pt x="106" y="201"/>
                      <a:pt x="102" y="201"/>
                    </a:cubicBezTo>
                    <a:close/>
                    <a:moveTo>
                      <a:pt x="100" y="152"/>
                    </a:moveTo>
                    <a:cubicBezTo>
                      <a:pt x="128" y="152"/>
                      <a:pt x="150" y="129"/>
                      <a:pt x="150" y="102"/>
                    </a:cubicBezTo>
                    <a:cubicBezTo>
                      <a:pt x="150" y="75"/>
                      <a:pt x="128" y="52"/>
                      <a:pt x="100" y="52"/>
                    </a:cubicBezTo>
                    <a:cubicBezTo>
                      <a:pt x="73" y="52"/>
                      <a:pt x="51" y="74"/>
                      <a:pt x="51" y="102"/>
                    </a:cubicBezTo>
                    <a:cubicBezTo>
                      <a:pt x="51" y="129"/>
                      <a:pt x="73" y="152"/>
                      <a:pt x="100" y="15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42">
                <a:extLst>
                  <a:ext uri="{FF2B5EF4-FFF2-40B4-BE49-F238E27FC236}">
                    <a16:creationId xmlns:a16="http://schemas.microsoft.com/office/drawing/2014/main" id="{9D3A3038-E578-472D-BDC0-C2E2304D77C0}"/>
                  </a:ext>
                </a:extLst>
              </p:cNvPr>
              <p:cNvSpPr>
                <a:spLocks/>
              </p:cNvSpPr>
              <p:nvPr/>
            </p:nvSpPr>
            <p:spPr bwMode="auto">
              <a:xfrm>
                <a:off x="4095750" y="4024755"/>
                <a:ext cx="942975" cy="365125"/>
              </a:xfrm>
              <a:custGeom>
                <a:avLst/>
                <a:gdLst>
                  <a:gd name="T0" fmla="*/ 227 w 445"/>
                  <a:gd name="T1" fmla="*/ 172 h 172"/>
                  <a:gd name="T2" fmla="*/ 202 w 445"/>
                  <a:gd name="T3" fmla="*/ 166 h 172"/>
                  <a:gd name="T4" fmla="*/ 120 w 445"/>
                  <a:gd name="T5" fmla="*/ 115 h 172"/>
                  <a:gd name="T6" fmla="*/ 116 w 445"/>
                  <a:gd name="T7" fmla="*/ 114 h 172"/>
                  <a:gd name="T8" fmla="*/ 30 w 445"/>
                  <a:gd name="T9" fmla="*/ 139 h 172"/>
                  <a:gd name="T10" fmla="*/ 28 w 445"/>
                  <a:gd name="T11" fmla="*/ 138 h 172"/>
                  <a:gd name="T12" fmla="*/ 1 w 445"/>
                  <a:gd name="T13" fmla="*/ 44 h 172"/>
                  <a:gd name="T14" fmla="*/ 2 w 445"/>
                  <a:gd name="T15" fmla="*/ 42 h 172"/>
                  <a:gd name="T16" fmla="*/ 138 w 445"/>
                  <a:gd name="T17" fmla="*/ 4 h 172"/>
                  <a:gd name="T18" fmla="*/ 158 w 445"/>
                  <a:gd name="T19" fmla="*/ 1 h 172"/>
                  <a:gd name="T20" fmla="*/ 174 w 445"/>
                  <a:gd name="T21" fmla="*/ 5 h 172"/>
                  <a:gd name="T22" fmla="*/ 298 w 445"/>
                  <a:gd name="T23" fmla="*/ 74 h 172"/>
                  <a:gd name="T24" fmla="*/ 310 w 445"/>
                  <a:gd name="T25" fmla="*/ 102 h 172"/>
                  <a:gd name="T26" fmla="*/ 270 w 445"/>
                  <a:gd name="T27" fmla="*/ 119 h 172"/>
                  <a:gd name="T28" fmla="*/ 220 w 445"/>
                  <a:gd name="T29" fmla="*/ 91 h 172"/>
                  <a:gd name="T30" fmla="*/ 218 w 445"/>
                  <a:gd name="T31" fmla="*/ 92 h 172"/>
                  <a:gd name="T32" fmla="*/ 215 w 445"/>
                  <a:gd name="T33" fmla="*/ 98 h 172"/>
                  <a:gd name="T34" fmla="*/ 215 w 445"/>
                  <a:gd name="T35" fmla="*/ 100 h 172"/>
                  <a:gd name="T36" fmla="*/ 266 w 445"/>
                  <a:gd name="T37" fmla="*/ 128 h 172"/>
                  <a:gd name="T38" fmla="*/ 320 w 445"/>
                  <a:gd name="T39" fmla="*/ 104 h 172"/>
                  <a:gd name="T40" fmla="*/ 320 w 445"/>
                  <a:gd name="T41" fmla="*/ 88 h 172"/>
                  <a:gd name="T42" fmla="*/ 322 w 445"/>
                  <a:gd name="T43" fmla="*/ 86 h 172"/>
                  <a:gd name="T44" fmla="*/ 363 w 445"/>
                  <a:gd name="T45" fmla="*/ 74 h 172"/>
                  <a:gd name="T46" fmla="*/ 410 w 445"/>
                  <a:gd name="T47" fmla="*/ 61 h 172"/>
                  <a:gd name="T48" fmla="*/ 444 w 445"/>
                  <a:gd name="T49" fmla="*/ 85 h 172"/>
                  <a:gd name="T50" fmla="*/ 432 w 445"/>
                  <a:gd name="T51" fmla="*/ 114 h 172"/>
                  <a:gd name="T52" fmla="*/ 419 w 445"/>
                  <a:gd name="T53" fmla="*/ 119 h 172"/>
                  <a:gd name="T54" fmla="*/ 244 w 445"/>
                  <a:gd name="T55" fmla="*/ 169 h 172"/>
                  <a:gd name="T56" fmla="*/ 227 w 445"/>
                  <a:gd name="T57" fmla="*/ 17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45" h="172">
                    <a:moveTo>
                      <a:pt x="227" y="172"/>
                    </a:moveTo>
                    <a:cubicBezTo>
                      <a:pt x="217" y="172"/>
                      <a:pt x="209" y="170"/>
                      <a:pt x="202" y="166"/>
                    </a:cubicBezTo>
                    <a:cubicBezTo>
                      <a:pt x="174" y="149"/>
                      <a:pt x="147" y="132"/>
                      <a:pt x="120" y="115"/>
                    </a:cubicBezTo>
                    <a:cubicBezTo>
                      <a:pt x="119" y="114"/>
                      <a:pt x="118" y="114"/>
                      <a:pt x="116" y="114"/>
                    </a:cubicBezTo>
                    <a:cubicBezTo>
                      <a:pt x="88" y="123"/>
                      <a:pt x="59" y="131"/>
                      <a:pt x="30" y="139"/>
                    </a:cubicBezTo>
                    <a:cubicBezTo>
                      <a:pt x="29" y="139"/>
                      <a:pt x="28" y="139"/>
                      <a:pt x="28" y="138"/>
                    </a:cubicBezTo>
                    <a:cubicBezTo>
                      <a:pt x="19" y="106"/>
                      <a:pt x="10" y="75"/>
                      <a:pt x="1" y="44"/>
                    </a:cubicBezTo>
                    <a:cubicBezTo>
                      <a:pt x="0" y="43"/>
                      <a:pt x="1" y="42"/>
                      <a:pt x="2" y="42"/>
                    </a:cubicBezTo>
                    <a:cubicBezTo>
                      <a:pt x="47" y="29"/>
                      <a:pt x="93" y="16"/>
                      <a:pt x="138" y="4"/>
                    </a:cubicBezTo>
                    <a:cubicBezTo>
                      <a:pt x="144" y="2"/>
                      <a:pt x="151" y="0"/>
                      <a:pt x="158" y="1"/>
                    </a:cubicBezTo>
                    <a:cubicBezTo>
                      <a:pt x="164" y="1"/>
                      <a:pt x="169" y="2"/>
                      <a:pt x="174" y="5"/>
                    </a:cubicBezTo>
                    <a:cubicBezTo>
                      <a:pt x="215" y="28"/>
                      <a:pt x="256" y="51"/>
                      <a:pt x="298" y="74"/>
                    </a:cubicBezTo>
                    <a:cubicBezTo>
                      <a:pt x="307" y="80"/>
                      <a:pt x="313" y="89"/>
                      <a:pt x="310" y="102"/>
                    </a:cubicBezTo>
                    <a:cubicBezTo>
                      <a:pt x="305" y="119"/>
                      <a:pt x="286" y="128"/>
                      <a:pt x="270" y="119"/>
                    </a:cubicBezTo>
                    <a:cubicBezTo>
                      <a:pt x="253" y="110"/>
                      <a:pt x="237" y="100"/>
                      <a:pt x="220" y="91"/>
                    </a:cubicBezTo>
                    <a:cubicBezTo>
                      <a:pt x="219" y="90"/>
                      <a:pt x="219" y="90"/>
                      <a:pt x="218" y="92"/>
                    </a:cubicBezTo>
                    <a:cubicBezTo>
                      <a:pt x="217" y="94"/>
                      <a:pt x="216" y="96"/>
                      <a:pt x="215" y="98"/>
                    </a:cubicBezTo>
                    <a:cubicBezTo>
                      <a:pt x="214" y="99"/>
                      <a:pt x="214" y="99"/>
                      <a:pt x="215" y="100"/>
                    </a:cubicBezTo>
                    <a:cubicBezTo>
                      <a:pt x="232" y="109"/>
                      <a:pt x="249" y="119"/>
                      <a:pt x="266" y="128"/>
                    </a:cubicBezTo>
                    <a:cubicBezTo>
                      <a:pt x="288" y="140"/>
                      <a:pt x="314" y="128"/>
                      <a:pt x="320" y="104"/>
                    </a:cubicBezTo>
                    <a:cubicBezTo>
                      <a:pt x="321" y="99"/>
                      <a:pt x="321" y="94"/>
                      <a:pt x="320" y="88"/>
                    </a:cubicBezTo>
                    <a:cubicBezTo>
                      <a:pt x="320" y="87"/>
                      <a:pt x="320" y="86"/>
                      <a:pt x="322" y="86"/>
                    </a:cubicBezTo>
                    <a:cubicBezTo>
                      <a:pt x="336" y="82"/>
                      <a:pt x="349" y="78"/>
                      <a:pt x="363" y="74"/>
                    </a:cubicBezTo>
                    <a:cubicBezTo>
                      <a:pt x="379" y="70"/>
                      <a:pt x="394" y="65"/>
                      <a:pt x="410" y="61"/>
                    </a:cubicBezTo>
                    <a:cubicBezTo>
                      <a:pt x="426" y="57"/>
                      <a:pt x="442" y="68"/>
                      <a:pt x="444" y="85"/>
                    </a:cubicBezTo>
                    <a:cubicBezTo>
                      <a:pt x="445" y="97"/>
                      <a:pt x="441" y="106"/>
                      <a:pt x="432" y="114"/>
                    </a:cubicBezTo>
                    <a:cubicBezTo>
                      <a:pt x="428" y="117"/>
                      <a:pt x="424" y="118"/>
                      <a:pt x="419" y="119"/>
                    </a:cubicBezTo>
                    <a:cubicBezTo>
                      <a:pt x="361" y="136"/>
                      <a:pt x="303" y="152"/>
                      <a:pt x="244" y="169"/>
                    </a:cubicBezTo>
                    <a:cubicBezTo>
                      <a:pt x="238" y="171"/>
                      <a:pt x="232" y="172"/>
                      <a:pt x="227" y="17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grpSp>
        <p:nvGrpSpPr>
          <p:cNvPr id="14" name="Group 13">
            <a:extLst>
              <a:ext uri="{FF2B5EF4-FFF2-40B4-BE49-F238E27FC236}">
                <a16:creationId xmlns:a16="http://schemas.microsoft.com/office/drawing/2014/main" id="{F655FD6B-C31D-4EBE-BBE1-BF224DB85C3C}"/>
              </a:ext>
            </a:extLst>
          </p:cNvPr>
          <p:cNvGrpSpPr/>
          <p:nvPr/>
        </p:nvGrpSpPr>
        <p:grpSpPr>
          <a:xfrm>
            <a:off x="5957062" y="5424501"/>
            <a:ext cx="360040" cy="360040"/>
            <a:chOff x="5957062" y="5434060"/>
            <a:chExt cx="360040" cy="360040"/>
          </a:xfrm>
        </p:grpSpPr>
        <p:sp>
          <p:nvSpPr>
            <p:cNvPr id="47" name="Oval 46">
              <a:extLst>
                <a:ext uri="{FF2B5EF4-FFF2-40B4-BE49-F238E27FC236}">
                  <a16:creationId xmlns:a16="http://schemas.microsoft.com/office/drawing/2014/main" id="{621CA990-B913-4861-BC13-CF1F0DAE0723}"/>
                </a:ext>
              </a:extLst>
            </p:cNvPr>
            <p:cNvSpPr/>
            <p:nvPr/>
          </p:nvSpPr>
          <p:spPr>
            <a:xfrm>
              <a:off x="5957062" y="5434060"/>
              <a:ext cx="360040" cy="36004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74">
              <a:extLst>
                <a:ext uri="{FF2B5EF4-FFF2-40B4-BE49-F238E27FC236}">
                  <a16:creationId xmlns:a16="http://schemas.microsoft.com/office/drawing/2014/main" id="{1F683E7B-46B9-4E3C-BA0E-CAC0FB4CA06C}"/>
                </a:ext>
              </a:extLst>
            </p:cNvPr>
            <p:cNvSpPr>
              <a:spLocks/>
            </p:cNvSpPr>
            <p:nvPr/>
          </p:nvSpPr>
          <p:spPr bwMode="auto">
            <a:xfrm>
              <a:off x="6031980" y="5497695"/>
              <a:ext cx="228161" cy="227694"/>
            </a:xfrm>
            <a:custGeom>
              <a:avLst/>
              <a:gdLst>
                <a:gd name="T0" fmla="*/ 251 w 296"/>
                <a:gd name="T1" fmla="*/ 125 h 295"/>
                <a:gd name="T2" fmla="*/ 236 w 296"/>
                <a:gd name="T3" fmla="*/ 121 h 295"/>
                <a:gd name="T4" fmla="*/ 222 w 296"/>
                <a:gd name="T5" fmla="*/ 120 h 295"/>
                <a:gd name="T6" fmla="*/ 189 w 296"/>
                <a:gd name="T7" fmla="*/ 142 h 295"/>
                <a:gd name="T8" fmla="*/ 186 w 296"/>
                <a:gd name="T9" fmla="*/ 144 h 295"/>
                <a:gd name="T10" fmla="*/ 183 w 296"/>
                <a:gd name="T11" fmla="*/ 151 h 295"/>
                <a:gd name="T12" fmla="*/ 190 w 296"/>
                <a:gd name="T13" fmla="*/ 182 h 295"/>
                <a:gd name="T14" fmla="*/ 221 w 296"/>
                <a:gd name="T15" fmla="*/ 196 h 295"/>
                <a:gd name="T16" fmla="*/ 233 w 296"/>
                <a:gd name="T17" fmla="*/ 194 h 295"/>
                <a:gd name="T18" fmla="*/ 275 w 296"/>
                <a:gd name="T19" fmla="*/ 187 h 295"/>
                <a:gd name="T20" fmla="*/ 292 w 296"/>
                <a:gd name="T21" fmla="*/ 226 h 295"/>
                <a:gd name="T22" fmla="*/ 260 w 296"/>
                <a:gd name="T23" fmla="*/ 254 h 295"/>
                <a:gd name="T24" fmla="*/ 224 w 296"/>
                <a:gd name="T25" fmla="*/ 230 h 295"/>
                <a:gd name="T26" fmla="*/ 223 w 296"/>
                <a:gd name="T27" fmla="*/ 224 h 295"/>
                <a:gd name="T28" fmla="*/ 208 w 296"/>
                <a:gd name="T29" fmla="*/ 204 h 295"/>
                <a:gd name="T30" fmla="*/ 181 w 296"/>
                <a:gd name="T31" fmla="*/ 191 h 295"/>
                <a:gd name="T32" fmla="*/ 171 w 296"/>
                <a:gd name="T33" fmla="*/ 193 h 295"/>
                <a:gd name="T34" fmla="*/ 112 w 296"/>
                <a:gd name="T35" fmla="*/ 202 h 295"/>
                <a:gd name="T36" fmla="*/ 102 w 296"/>
                <a:gd name="T37" fmla="*/ 203 h 295"/>
                <a:gd name="T38" fmla="*/ 79 w 296"/>
                <a:gd name="T39" fmla="*/ 226 h 295"/>
                <a:gd name="T40" fmla="*/ 77 w 296"/>
                <a:gd name="T41" fmla="*/ 238 h 295"/>
                <a:gd name="T42" fmla="*/ 67 w 296"/>
                <a:gd name="T43" fmla="*/ 284 h 295"/>
                <a:gd name="T44" fmla="*/ 20 w 296"/>
                <a:gd name="T45" fmla="*/ 286 h 295"/>
                <a:gd name="T46" fmla="*/ 5 w 296"/>
                <a:gd name="T47" fmla="*/ 243 h 295"/>
                <a:gd name="T48" fmla="*/ 43 w 296"/>
                <a:gd name="T49" fmla="*/ 215 h 295"/>
                <a:gd name="T50" fmla="*/ 54 w 296"/>
                <a:gd name="T51" fmla="*/ 217 h 295"/>
                <a:gd name="T52" fmla="*/ 73 w 296"/>
                <a:gd name="T53" fmla="*/ 214 h 295"/>
                <a:gd name="T54" fmla="*/ 78 w 296"/>
                <a:gd name="T55" fmla="*/ 208 h 295"/>
                <a:gd name="T56" fmla="*/ 89 w 296"/>
                <a:gd name="T57" fmla="*/ 173 h 295"/>
                <a:gd name="T58" fmla="*/ 93 w 296"/>
                <a:gd name="T59" fmla="*/ 136 h 295"/>
                <a:gd name="T60" fmla="*/ 91 w 296"/>
                <a:gd name="T61" fmla="*/ 127 h 295"/>
                <a:gd name="T62" fmla="*/ 51 w 296"/>
                <a:gd name="T63" fmla="*/ 94 h 295"/>
                <a:gd name="T64" fmla="*/ 40 w 296"/>
                <a:gd name="T65" fmla="*/ 92 h 295"/>
                <a:gd name="T66" fmla="*/ 4 w 296"/>
                <a:gd name="T67" fmla="*/ 71 h 295"/>
                <a:gd name="T68" fmla="*/ 27 w 296"/>
                <a:gd name="T69" fmla="*/ 36 h 295"/>
                <a:gd name="T70" fmla="*/ 54 w 296"/>
                <a:gd name="T71" fmla="*/ 45 h 295"/>
                <a:gd name="T72" fmla="*/ 60 w 296"/>
                <a:gd name="T73" fmla="*/ 72 h 295"/>
                <a:gd name="T74" fmla="*/ 64 w 296"/>
                <a:gd name="T75" fmla="*/ 88 h 295"/>
                <a:gd name="T76" fmla="*/ 101 w 296"/>
                <a:gd name="T77" fmla="*/ 118 h 295"/>
                <a:gd name="T78" fmla="*/ 111 w 296"/>
                <a:gd name="T79" fmla="*/ 118 h 295"/>
                <a:gd name="T80" fmla="*/ 143 w 296"/>
                <a:gd name="T81" fmla="*/ 113 h 295"/>
                <a:gd name="T82" fmla="*/ 152 w 296"/>
                <a:gd name="T83" fmla="*/ 108 h 295"/>
                <a:gd name="T84" fmla="*/ 161 w 296"/>
                <a:gd name="T85" fmla="*/ 69 h 295"/>
                <a:gd name="T86" fmla="*/ 158 w 296"/>
                <a:gd name="T87" fmla="*/ 60 h 295"/>
                <a:gd name="T88" fmla="*/ 149 w 296"/>
                <a:gd name="T89" fmla="*/ 20 h 295"/>
                <a:gd name="T90" fmla="*/ 186 w 296"/>
                <a:gd name="T91" fmla="*/ 4 h 295"/>
                <a:gd name="T92" fmla="*/ 209 w 296"/>
                <a:gd name="T93" fmla="*/ 39 h 295"/>
                <a:gd name="T94" fmla="*/ 180 w 296"/>
                <a:gd name="T95" fmla="*/ 67 h 295"/>
                <a:gd name="T96" fmla="*/ 174 w 296"/>
                <a:gd name="T97" fmla="*/ 72 h 295"/>
                <a:gd name="T98" fmla="*/ 163 w 296"/>
                <a:gd name="T99" fmla="*/ 114 h 295"/>
                <a:gd name="T100" fmla="*/ 175 w 296"/>
                <a:gd name="T101" fmla="*/ 133 h 295"/>
                <a:gd name="T102" fmla="*/ 185 w 296"/>
                <a:gd name="T103" fmla="*/ 129 h 295"/>
                <a:gd name="T104" fmla="*/ 207 w 296"/>
                <a:gd name="T105" fmla="*/ 114 h 295"/>
                <a:gd name="T106" fmla="*/ 223 w 296"/>
                <a:gd name="T107" fmla="*/ 90 h 295"/>
                <a:gd name="T108" fmla="*/ 256 w 296"/>
                <a:gd name="T109" fmla="*/ 67 h 295"/>
                <a:gd name="T110" fmla="*/ 280 w 296"/>
                <a:gd name="T111" fmla="*/ 99 h 295"/>
                <a:gd name="T112" fmla="*/ 251 w 296"/>
                <a:gd name="T113" fmla="*/ 125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96" h="295">
                  <a:moveTo>
                    <a:pt x="251" y="125"/>
                  </a:moveTo>
                  <a:cubicBezTo>
                    <a:pt x="246" y="126"/>
                    <a:pt x="240" y="124"/>
                    <a:pt x="236" y="121"/>
                  </a:cubicBezTo>
                  <a:cubicBezTo>
                    <a:pt x="231" y="116"/>
                    <a:pt x="227" y="117"/>
                    <a:pt x="222" y="120"/>
                  </a:cubicBezTo>
                  <a:cubicBezTo>
                    <a:pt x="211" y="128"/>
                    <a:pt x="200" y="135"/>
                    <a:pt x="189" y="142"/>
                  </a:cubicBezTo>
                  <a:cubicBezTo>
                    <a:pt x="188" y="143"/>
                    <a:pt x="187" y="144"/>
                    <a:pt x="186" y="144"/>
                  </a:cubicBezTo>
                  <a:cubicBezTo>
                    <a:pt x="183" y="146"/>
                    <a:pt x="181" y="148"/>
                    <a:pt x="183" y="151"/>
                  </a:cubicBezTo>
                  <a:cubicBezTo>
                    <a:pt x="190" y="160"/>
                    <a:pt x="173" y="175"/>
                    <a:pt x="190" y="182"/>
                  </a:cubicBezTo>
                  <a:cubicBezTo>
                    <a:pt x="200" y="186"/>
                    <a:pt x="211" y="191"/>
                    <a:pt x="221" y="196"/>
                  </a:cubicBezTo>
                  <a:cubicBezTo>
                    <a:pt x="226" y="199"/>
                    <a:pt x="229" y="198"/>
                    <a:pt x="233" y="194"/>
                  </a:cubicBezTo>
                  <a:cubicBezTo>
                    <a:pt x="244" y="182"/>
                    <a:pt x="261" y="180"/>
                    <a:pt x="275" y="187"/>
                  </a:cubicBezTo>
                  <a:cubicBezTo>
                    <a:pt x="289" y="195"/>
                    <a:pt x="296" y="211"/>
                    <a:pt x="292" y="226"/>
                  </a:cubicBezTo>
                  <a:cubicBezTo>
                    <a:pt x="288" y="242"/>
                    <a:pt x="276" y="253"/>
                    <a:pt x="260" y="254"/>
                  </a:cubicBezTo>
                  <a:cubicBezTo>
                    <a:pt x="244" y="255"/>
                    <a:pt x="229" y="245"/>
                    <a:pt x="224" y="230"/>
                  </a:cubicBezTo>
                  <a:cubicBezTo>
                    <a:pt x="224" y="228"/>
                    <a:pt x="222" y="226"/>
                    <a:pt x="223" y="224"/>
                  </a:cubicBezTo>
                  <a:cubicBezTo>
                    <a:pt x="226" y="212"/>
                    <a:pt x="217" y="208"/>
                    <a:pt x="208" y="204"/>
                  </a:cubicBezTo>
                  <a:cubicBezTo>
                    <a:pt x="199" y="200"/>
                    <a:pt x="190" y="196"/>
                    <a:pt x="181" y="191"/>
                  </a:cubicBezTo>
                  <a:cubicBezTo>
                    <a:pt x="176" y="189"/>
                    <a:pt x="174" y="190"/>
                    <a:pt x="171" y="193"/>
                  </a:cubicBezTo>
                  <a:cubicBezTo>
                    <a:pt x="153" y="211"/>
                    <a:pt x="133" y="214"/>
                    <a:pt x="112" y="202"/>
                  </a:cubicBezTo>
                  <a:cubicBezTo>
                    <a:pt x="107" y="200"/>
                    <a:pt x="105" y="200"/>
                    <a:pt x="102" y="203"/>
                  </a:cubicBezTo>
                  <a:cubicBezTo>
                    <a:pt x="94" y="211"/>
                    <a:pt x="87" y="219"/>
                    <a:pt x="79" y="226"/>
                  </a:cubicBezTo>
                  <a:cubicBezTo>
                    <a:pt x="75" y="230"/>
                    <a:pt x="75" y="233"/>
                    <a:pt x="77" y="238"/>
                  </a:cubicBezTo>
                  <a:cubicBezTo>
                    <a:pt x="85" y="254"/>
                    <a:pt x="80" y="273"/>
                    <a:pt x="67" y="284"/>
                  </a:cubicBezTo>
                  <a:cubicBezTo>
                    <a:pt x="54" y="294"/>
                    <a:pt x="34" y="295"/>
                    <a:pt x="20" y="286"/>
                  </a:cubicBezTo>
                  <a:cubicBezTo>
                    <a:pt x="6" y="277"/>
                    <a:pt x="0" y="259"/>
                    <a:pt x="5" y="243"/>
                  </a:cubicBezTo>
                  <a:cubicBezTo>
                    <a:pt x="10" y="226"/>
                    <a:pt x="26" y="215"/>
                    <a:pt x="43" y="215"/>
                  </a:cubicBezTo>
                  <a:cubicBezTo>
                    <a:pt x="47" y="215"/>
                    <a:pt x="51" y="215"/>
                    <a:pt x="54" y="217"/>
                  </a:cubicBezTo>
                  <a:cubicBezTo>
                    <a:pt x="62" y="223"/>
                    <a:pt x="68" y="220"/>
                    <a:pt x="73" y="214"/>
                  </a:cubicBezTo>
                  <a:cubicBezTo>
                    <a:pt x="74" y="212"/>
                    <a:pt x="76" y="210"/>
                    <a:pt x="78" y="208"/>
                  </a:cubicBezTo>
                  <a:cubicBezTo>
                    <a:pt x="89" y="199"/>
                    <a:pt x="100" y="191"/>
                    <a:pt x="89" y="173"/>
                  </a:cubicBezTo>
                  <a:cubicBezTo>
                    <a:pt x="82" y="162"/>
                    <a:pt x="86" y="148"/>
                    <a:pt x="93" y="136"/>
                  </a:cubicBezTo>
                  <a:cubicBezTo>
                    <a:pt x="96" y="132"/>
                    <a:pt x="94" y="130"/>
                    <a:pt x="91" y="127"/>
                  </a:cubicBezTo>
                  <a:cubicBezTo>
                    <a:pt x="78" y="116"/>
                    <a:pt x="65" y="105"/>
                    <a:pt x="51" y="94"/>
                  </a:cubicBezTo>
                  <a:cubicBezTo>
                    <a:pt x="48" y="91"/>
                    <a:pt x="45" y="90"/>
                    <a:pt x="40" y="92"/>
                  </a:cubicBezTo>
                  <a:cubicBezTo>
                    <a:pt x="24" y="96"/>
                    <a:pt x="8" y="87"/>
                    <a:pt x="4" y="71"/>
                  </a:cubicBezTo>
                  <a:cubicBezTo>
                    <a:pt x="0" y="54"/>
                    <a:pt x="9" y="39"/>
                    <a:pt x="27" y="36"/>
                  </a:cubicBezTo>
                  <a:cubicBezTo>
                    <a:pt x="38" y="33"/>
                    <a:pt x="47" y="37"/>
                    <a:pt x="54" y="45"/>
                  </a:cubicBezTo>
                  <a:cubicBezTo>
                    <a:pt x="61" y="53"/>
                    <a:pt x="64" y="62"/>
                    <a:pt x="60" y="72"/>
                  </a:cubicBezTo>
                  <a:cubicBezTo>
                    <a:pt x="56" y="79"/>
                    <a:pt x="59" y="83"/>
                    <a:pt x="64" y="88"/>
                  </a:cubicBezTo>
                  <a:cubicBezTo>
                    <a:pt x="77" y="97"/>
                    <a:pt x="89" y="107"/>
                    <a:pt x="101" y="118"/>
                  </a:cubicBezTo>
                  <a:cubicBezTo>
                    <a:pt x="104" y="121"/>
                    <a:pt x="107" y="121"/>
                    <a:pt x="111" y="118"/>
                  </a:cubicBezTo>
                  <a:cubicBezTo>
                    <a:pt x="121" y="113"/>
                    <a:pt x="132" y="110"/>
                    <a:pt x="143" y="113"/>
                  </a:cubicBezTo>
                  <a:cubicBezTo>
                    <a:pt x="148" y="114"/>
                    <a:pt x="151" y="113"/>
                    <a:pt x="152" y="108"/>
                  </a:cubicBezTo>
                  <a:cubicBezTo>
                    <a:pt x="155" y="95"/>
                    <a:pt x="158" y="82"/>
                    <a:pt x="161" y="69"/>
                  </a:cubicBezTo>
                  <a:cubicBezTo>
                    <a:pt x="162" y="65"/>
                    <a:pt x="161" y="63"/>
                    <a:pt x="158" y="60"/>
                  </a:cubicBezTo>
                  <a:cubicBezTo>
                    <a:pt x="145" y="50"/>
                    <a:pt x="141" y="34"/>
                    <a:pt x="149" y="20"/>
                  </a:cubicBezTo>
                  <a:cubicBezTo>
                    <a:pt x="156" y="6"/>
                    <a:pt x="171" y="0"/>
                    <a:pt x="186" y="4"/>
                  </a:cubicBezTo>
                  <a:cubicBezTo>
                    <a:pt x="201" y="8"/>
                    <a:pt x="211" y="22"/>
                    <a:pt x="209" y="39"/>
                  </a:cubicBezTo>
                  <a:cubicBezTo>
                    <a:pt x="208" y="54"/>
                    <a:pt x="196" y="65"/>
                    <a:pt x="180" y="67"/>
                  </a:cubicBezTo>
                  <a:cubicBezTo>
                    <a:pt x="177" y="67"/>
                    <a:pt x="175" y="68"/>
                    <a:pt x="174" y="72"/>
                  </a:cubicBezTo>
                  <a:cubicBezTo>
                    <a:pt x="171" y="86"/>
                    <a:pt x="167" y="100"/>
                    <a:pt x="163" y="114"/>
                  </a:cubicBezTo>
                  <a:cubicBezTo>
                    <a:pt x="160" y="125"/>
                    <a:pt x="172" y="126"/>
                    <a:pt x="175" y="133"/>
                  </a:cubicBezTo>
                  <a:cubicBezTo>
                    <a:pt x="178" y="137"/>
                    <a:pt x="182" y="131"/>
                    <a:pt x="185" y="129"/>
                  </a:cubicBezTo>
                  <a:cubicBezTo>
                    <a:pt x="192" y="125"/>
                    <a:pt x="199" y="119"/>
                    <a:pt x="207" y="114"/>
                  </a:cubicBezTo>
                  <a:cubicBezTo>
                    <a:pt x="216" y="109"/>
                    <a:pt x="224" y="104"/>
                    <a:pt x="223" y="90"/>
                  </a:cubicBezTo>
                  <a:cubicBezTo>
                    <a:pt x="223" y="75"/>
                    <a:pt x="240" y="65"/>
                    <a:pt x="256" y="67"/>
                  </a:cubicBezTo>
                  <a:cubicBezTo>
                    <a:pt x="271" y="69"/>
                    <a:pt x="281" y="83"/>
                    <a:pt x="280" y="99"/>
                  </a:cubicBezTo>
                  <a:cubicBezTo>
                    <a:pt x="279" y="114"/>
                    <a:pt x="267" y="125"/>
                    <a:pt x="251" y="125"/>
                  </a:cubicBezTo>
                  <a:close/>
                </a:path>
              </a:pathLst>
            </a:custGeom>
            <a:solidFill>
              <a:schemeClr val="accent6"/>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15" name="Group 14">
            <a:extLst>
              <a:ext uri="{FF2B5EF4-FFF2-40B4-BE49-F238E27FC236}">
                <a16:creationId xmlns:a16="http://schemas.microsoft.com/office/drawing/2014/main" id="{8C80CA14-5D51-48E5-B1E2-F99F2C52D100}"/>
              </a:ext>
            </a:extLst>
          </p:cNvPr>
          <p:cNvGrpSpPr/>
          <p:nvPr/>
        </p:nvGrpSpPr>
        <p:grpSpPr>
          <a:xfrm>
            <a:off x="5969762" y="7010937"/>
            <a:ext cx="360040" cy="360040"/>
            <a:chOff x="5957062" y="6931596"/>
            <a:chExt cx="360040" cy="360040"/>
          </a:xfrm>
        </p:grpSpPr>
        <p:sp>
          <p:nvSpPr>
            <p:cNvPr id="48" name="Oval 47">
              <a:extLst>
                <a:ext uri="{FF2B5EF4-FFF2-40B4-BE49-F238E27FC236}">
                  <a16:creationId xmlns:a16="http://schemas.microsoft.com/office/drawing/2014/main" id="{A00C8541-D735-4ABF-8C93-65FE40E260CC}"/>
                </a:ext>
              </a:extLst>
            </p:cNvPr>
            <p:cNvSpPr/>
            <p:nvPr/>
          </p:nvSpPr>
          <p:spPr>
            <a:xfrm>
              <a:off x="5957062" y="6931596"/>
              <a:ext cx="360040" cy="36004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6" name="Group 65">
              <a:extLst>
                <a:ext uri="{FF2B5EF4-FFF2-40B4-BE49-F238E27FC236}">
                  <a16:creationId xmlns:a16="http://schemas.microsoft.com/office/drawing/2014/main" id="{C80B0DB9-213D-40D7-B420-CD46625973FC}"/>
                </a:ext>
              </a:extLst>
            </p:cNvPr>
            <p:cNvGrpSpPr/>
            <p:nvPr/>
          </p:nvGrpSpPr>
          <p:grpSpPr>
            <a:xfrm>
              <a:off x="6026890" y="7009420"/>
              <a:ext cx="233251" cy="206264"/>
              <a:chOff x="11244263" y="3465513"/>
              <a:chExt cx="576263" cy="509588"/>
            </a:xfrm>
            <a:solidFill>
              <a:schemeClr val="accent6"/>
            </a:solidFill>
          </p:grpSpPr>
          <p:sp>
            <p:nvSpPr>
              <p:cNvPr id="71" name="Freeform 17">
                <a:extLst>
                  <a:ext uri="{FF2B5EF4-FFF2-40B4-BE49-F238E27FC236}">
                    <a16:creationId xmlns:a16="http://schemas.microsoft.com/office/drawing/2014/main" id="{0122481C-3CDA-443A-83CC-EB933099E29F}"/>
                  </a:ext>
                </a:extLst>
              </p:cNvPr>
              <p:cNvSpPr>
                <a:spLocks noEditPoints="1"/>
              </p:cNvSpPr>
              <p:nvPr/>
            </p:nvSpPr>
            <p:spPr bwMode="auto">
              <a:xfrm>
                <a:off x="11244263" y="3529013"/>
                <a:ext cx="461963" cy="446088"/>
              </a:xfrm>
              <a:custGeom>
                <a:avLst/>
                <a:gdLst>
                  <a:gd name="T0" fmla="*/ 78 w 142"/>
                  <a:gd name="T1" fmla="*/ 93 h 141"/>
                  <a:gd name="T2" fmla="*/ 85 w 142"/>
                  <a:gd name="T3" fmla="*/ 102 h 141"/>
                  <a:gd name="T4" fmla="*/ 100 w 142"/>
                  <a:gd name="T5" fmla="*/ 120 h 141"/>
                  <a:gd name="T6" fmla="*/ 97 w 142"/>
                  <a:gd name="T7" fmla="*/ 132 h 141"/>
                  <a:gd name="T8" fmla="*/ 77 w 142"/>
                  <a:gd name="T9" fmla="*/ 139 h 141"/>
                  <a:gd name="T10" fmla="*/ 69 w 142"/>
                  <a:gd name="T11" fmla="*/ 137 h 141"/>
                  <a:gd name="T12" fmla="*/ 44 w 142"/>
                  <a:gd name="T13" fmla="*/ 107 h 141"/>
                  <a:gd name="T14" fmla="*/ 42 w 142"/>
                  <a:gd name="T15" fmla="*/ 107 h 141"/>
                  <a:gd name="T16" fmla="*/ 11 w 142"/>
                  <a:gd name="T17" fmla="*/ 100 h 141"/>
                  <a:gd name="T18" fmla="*/ 5 w 142"/>
                  <a:gd name="T19" fmla="*/ 68 h 141"/>
                  <a:gd name="T20" fmla="*/ 22 w 142"/>
                  <a:gd name="T21" fmla="*/ 53 h 141"/>
                  <a:gd name="T22" fmla="*/ 65 w 142"/>
                  <a:gd name="T23" fmla="*/ 37 h 141"/>
                  <a:gd name="T24" fmla="*/ 67 w 142"/>
                  <a:gd name="T25" fmla="*/ 35 h 141"/>
                  <a:gd name="T26" fmla="*/ 97 w 142"/>
                  <a:gd name="T27" fmla="*/ 3 h 141"/>
                  <a:gd name="T28" fmla="*/ 103 w 142"/>
                  <a:gd name="T29" fmla="*/ 0 h 141"/>
                  <a:gd name="T30" fmla="*/ 110 w 142"/>
                  <a:gd name="T31" fmla="*/ 4 h 141"/>
                  <a:gd name="T32" fmla="*/ 121 w 142"/>
                  <a:gd name="T33" fmla="*/ 33 h 141"/>
                  <a:gd name="T34" fmla="*/ 140 w 142"/>
                  <a:gd name="T35" fmla="*/ 84 h 141"/>
                  <a:gd name="T36" fmla="*/ 138 w 142"/>
                  <a:gd name="T37" fmla="*/ 93 h 141"/>
                  <a:gd name="T38" fmla="*/ 133 w 142"/>
                  <a:gd name="T39" fmla="*/ 94 h 141"/>
                  <a:gd name="T40" fmla="*/ 100 w 142"/>
                  <a:gd name="T41" fmla="*/ 91 h 141"/>
                  <a:gd name="T42" fmla="*/ 88 w 142"/>
                  <a:gd name="T43" fmla="*/ 90 h 141"/>
                  <a:gd name="T44" fmla="*/ 86 w 142"/>
                  <a:gd name="T45" fmla="*/ 90 h 141"/>
                  <a:gd name="T46" fmla="*/ 78 w 142"/>
                  <a:gd name="T47" fmla="*/ 93 h 141"/>
                  <a:gd name="T48" fmla="*/ 31 w 142"/>
                  <a:gd name="T49" fmla="*/ 77 h 141"/>
                  <a:gd name="T50" fmla="*/ 40 w 142"/>
                  <a:gd name="T51" fmla="*/ 84 h 141"/>
                  <a:gd name="T52" fmla="*/ 43 w 142"/>
                  <a:gd name="T53" fmla="*/ 83 h 141"/>
                  <a:gd name="T54" fmla="*/ 55 w 142"/>
                  <a:gd name="T55" fmla="*/ 79 h 141"/>
                  <a:gd name="T56" fmla="*/ 58 w 142"/>
                  <a:gd name="T57" fmla="*/ 70 h 141"/>
                  <a:gd name="T58" fmla="*/ 50 w 142"/>
                  <a:gd name="T59" fmla="*/ 66 h 141"/>
                  <a:gd name="T60" fmla="*/ 35 w 142"/>
                  <a:gd name="T61" fmla="*/ 71 h 141"/>
                  <a:gd name="T62" fmla="*/ 31 w 142"/>
                  <a:gd name="T63" fmla="*/ 77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2" h="141">
                    <a:moveTo>
                      <a:pt x="78" y="93"/>
                    </a:moveTo>
                    <a:cubicBezTo>
                      <a:pt x="80" y="96"/>
                      <a:pt x="83" y="99"/>
                      <a:pt x="85" y="102"/>
                    </a:cubicBezTo>
                    <a:cubicBezTo>
                      <a:pt x="90" y="108"/>
                      <a:pt x="95" y="114"/>
                      <a:pt x="100" y="120"/>
                    </a:cubicBezTo>
                    <a:cubicBezTo>
                      <a:pt x="103" y="125"/>
                      <a:pt x="102" y="130"/>
                      <a:pt x="97" y="132"/>
                    </a:cubicBezTo>
                    <a:cubicBezTo>
                      <a:pt x="90" y="135"/>
                      <a:pt x="84" y="137"/>
                      <a:pt x="77" y="139"/>
                    </a:cubicBezTo>
                    <a:cubicBezTo>
                      <a:pt x="74" y="141"/>
                      <a:pt x="71" y="140"/>
                      <a:pt x="69" y="137"/>
                    </a:cubicBezTo>
                    <a:cubicBezTo>
                      <a:pt x="61" y="127"/>
                      <a:pt x="52" y="117"/>
                      <a:pt x="44" y="107"/>
                    </a:cubicBezTo>
                    <a:cubicBezTo>
                      <a:pt x="44" y="106"/>
                      <a:pt x="43" y="106"/>
                      <a:pt x="42" y="107"/>
                    </a:cubicBezTo>
                    <a:cubicBezTo>
                      <a:pt x="31" y="111"/>
                      <a:pt x="20" y="109"/>
                      <a:pt x="11" y="100"/>
                    </a:cubicBezTo>
                    <a:cubicBezTo>
                      <a:pt x="2" y="92"/>
                      <a:pt x="0" y="79"/>
                      <a:pt x="5" y="68"/>
                    </a:cubicBezTo>
                    <a:cubicBezTo>
                      <a:pt x="9" y="61"/>
                      <a:pt x="14" y="56"/>
                      <a:pt x="22" y="53"/>
                    </a:cubicBezTo>
                    <a:cubicBezTo>
                      <a:pt x="36" y="48"/>
                      <a:pt x="51" y="42"/>
                      <a:pt x="65" y="37"/>
                    </a:cubicBezTo>
                    <a:cubicBezTo>
                      <a:pt x="66" y="36"/>
                      <a:pt x="67" y="36"/>
                      <a:pt x="67" y="35"/>
                    </a:cubicBezTo>
                    <a:cubicBezTo>
                      <a:pt x="77" y="25"/>
                      <a:pt x="87" y="14"/>
                      <a:pt x="97" y="3"/>
                    </a:cubicBezTo>
                    <a:cubicBezTo>
                      <a:pt x="98" y="1"/>
                      <a:pt x="100" y="0"/>
                      <a:pt x="103" y="0"/>
                    </a:cubicBezTo>
                    <a:cubicBezTo>
                      <a:pt x="106" y="0"/>
                      <a:pt x="109" y="1"/>
                      <a:pt x="110" y="4"/>
                    </a:cubicBezTo>
                    <a:cubicBezTo>
                      <a:pt x="114" y="14"/>
                      <a:pt x="117" y="24"/>
                      <a:pt x="121" y="33"/>
                    </a:cubicBezTo>
                    <a:cubicBezTo>
                      <a:pt x="127" y="50"/>
                      <a:pt x="134" y="67"/>
                      <a:pt x="140" y="84"/>
                    </a:cubicBezTo>
                    <a:cubicBezTo>
                      <a:pt x="142" y="88"/>
                      <a:pt x="141" y="91"/>
                      <a:pt x="138" y="93"/>
                    </a:cubicBezTo>
                    <a:cubicBezTo>
                      <a:pt x="137" y="94"/>
                      <a:pt x="135" y="95"/>
                      <a:pt x="133" y="94"/>
                    </a:cubicBezTo>
                    <a:cubicBezTo>
                      <a:pt x="122" y="93"/>
                      <a:pt x="111" y="92"/>
                      <a:pt x="100" y="91"/>
                    </a:cubicBezTo>
                    <a:cubicBezTo>
                      <a:pt x="96" y="91"/>
                      <a:pt x="92" y="90"/>
                      <a:pt x="88" y="90"/>
                    </a:cubicBezTo>
                    <a:cubicBezTo>
                      <a:pt x="87" y="90"/>
                      <a:pt x="87" y="90"/>
                      <a:pt x="86" y="90"/>
                    </a:cubicBezTo>
                    <a:cubicBezTo>
                      <a:pt x="84" y="91"/>
                      <a:pt x="81" y="92"/>
                      <a:pt x="78" y="93"/>
                    </a:cubicBezTo>
                    <a:close/>
                    <a:moveTo>
                      <a:pt x="31" y="77"/>
                    </a:moveTo>
                    <a:cubicBezTo>
                      <a:pt x="31" y="82"/>
                      <a:pt x="35" y="86"/>
                      <a:pt x="40" y="84"/>
                    </a:cubicBezTo>
                    <a:cubicBezTo>
                      <a:pt x="41" y="84"/>
                      <a:pt x="42" y="84"/>
                      <a:pt x="43" y="83"/>
                    </a:cubicBezTo>
                    <a:cubicBezTo>
                      <a:pt x="47" y="82"/>
                      <a:pt x="51" y="80"/>
                      <a:pt x="55" y="79"/>
                    </a:cubicBezTo>
                    <a:cubicBezTo>
                      <a:pt x="58" y="77"/>
                      <a:pt x="59" y="73"/>
                      <a:pt x="58" y="70"/>
                    </a:cubicBezTo>
                    <a:cubicBezTo>
                      <a:pt x="57" y="67"/>
                      <a:pt x="53" y="65"/>
                      <a:pt x="50" y="66"/>
                    </a:cubicBezTo>
                    <a:cubicBezTo>
                      <a:pt x="45" y="67"/>
                      <a:pt x="40" y="69"/>
                      <a:pt x="35" y="71"/>
                    </a:cubicBezTo>
                    <a:cubicBezTo>
                      <a:pt x="32" y="72"/>
                      <a:pt x="31" y="75"/>
                      <a:pt x="31" y="7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18">
                <a:extLst>
                  <a:ext uri="{FF2B5EF4-FFF2-40B4-BE49-F238E27FC236}">
                    <a16:creationId xmlns:a16="http://schemas.microsoft.com/office/drawing/2014/main" id="{A43F1286-9528-4DCD-BB23-1C3FF2DE1BDC}"/>
                  </a:ext>
                </a:extLst>
              </p:cNvPr>
              <p:cNvSpPr>
                <a:spLocks/>
              </p:cNvSpPr>
              <p:nvPr/>
            </p:nvSpPr>
            <p:spPr bwMode="auto">
              <a:xfrm>
                <a:off x="11671301" y="3605213"/>
                <a:ext cx="117475" cy="73025"/>
              </a:xfrm>
              <a:custGeom>
                <a:avLst/>
                <a:gdLst>
                  <a:gd name="T0" fmla="*/ 8 w 36"/>
                  <a:gd name="T1" fmla="*/ 23 h 23"/>
                  <a:gd name="T2" fmla="*/ 1 w 36"/>
                  <a:gd name="T3" fmla="*/ 17 h 23"/>
                  <a:gd name="T4" fmla="*/ 5 w 36"/>
                  <a:gd name="T5" fmla="*/ 9 h 23"/>
                  <a:gd name="T6" fmla="*/ 13 w 36"/>
                  <a:gd name="T7" fmla="*/ 6 h 23"/>
                  <a:gd name="T8" fmla="*/ 25 w 36"/>
                  <a:gd name="T9" fmla="*/ 1 h 23"/>
                  <a:gd name="T10" fmla="*/ 34 w 36"/>
                  <a:gd name="T11" fmla="*/ 3 h 23"/>
                  <a:gd name="T12" fmla="*/ 34 w 36"/>
                  <a:gd name="T13" fmla="*/ 12 h 23"/>
                  <a:gd name="T14" fmla="*/ 30 w 36"/>
                  <a:gd name="T15" fmla="*/ 14 h 23"/>
                  <a:gd name="T16" fmla="*/ 11 w 36"/>
                  <a:gd name="T17" fmla="*/ 22 h 23"/>
                  <a:gd name="T18" fmla="*/ 8 w 36"/>
                  <a:gd name="T1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6" h="23">
                    <a:moveTo>
                      <a:pt x="8" y="23"/>
                    </a:moveTo>
                    <a:cubicBezTo>
                      <a:pt x="4" y="22"/>
                      <a:pt x="1" y="20"/>
                      <a:pt x="1" y="17"/>
                    </a:cubicBezTo>
                    <a:cubicBezTo>
                      <a:pt x="0" y="13"/>
                      <a:pt x="2" y="10"/>
                      <a:pt x="5" y="9"/>
                    </a:cubicBezTo>
                    <a:cubicBezTo>
                      <a:pt x="7" y="8"/>
                      <a:pt x="10" y="7"/>
                      <a:pt x="13" y="6"/>
                    </a:cubicBezTo>
                    <a:cubicBezTo>
                      <a:pt x="17" y="4"/>
                      <a:pt x="21" y="3"/>
                      <a:pt x="25" y="1"/>
                    </a:cubicBezTo>
                    <a:cubicBezTo>
                      <a:pt x="28" y="0"/>
                      <a:pt x="32" y="1"/>
                      <a:pt x="34" y="3"/>
                    </a:cubicBezTo>
                    <a:cubicBezTo>
                      <a:pt x="35" y="6"/>
                      <a:pt x="36" y="9"/>
                      <a:pt x="34" y="12"/>
                    </a:cubicBezTo>
                    <a:cubicBezTo>
                      <a:pt x="33" y="13"/>
                      <a:pt x="31" y="14"/>
                      <a:pt x="30" y="14"/>
                    </a:cubicBezTo>
                    <a:cubicBezTo>
                      <a:pt x="24" y="17"/>
                      <a:pt x="17" y="19"/>
                      <a:pt x="11" y="22"/>
                    </a:cubicBezTo>
                    <a:cubicBezTo>
                      <a:pt x="10" y="22"/>
                      <a:pt x="9" y="22"/>
                      <a:pt x="8" y="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19">
                <a:extLst>
                  <a:ext uri="{FF2B5EF4-FFF2-40B4-BE49-F238E27FC236}">
                    <a16:creationId xmlns:a16="http://schemas.microsoft.com/office/drawing/2014/main" id="{6F069338-AAC9-4AE1-AD81-1716CBF67E32}"/>
                  </a:ext>
                </a:extLst>
              </p:cNvPr>
              <p:cNvSpPr>
                <a:spLocks/>
              </p:cNvSpPr>
              <p:nvPr/>
            </p:nvSpPr>
            <p:spPr bwMode="auto">
              <a:xfrm>
                <a:off x="11709401" y="3733801"/>
                <a:ext cx="111125" cy="79375"/>
              </a:xfrm>
              <a:custGeom>
                <a:avLst/>
                <a:gdLst>
                  <a:gd name="T0" fmla="*/ 34 w 34"/>
                  <a:gd name="T1" fmla="*/ 15 h 25"/>
                  <a:gd name="T2" fmla="*/ 24 w 34"/>
                  <a:gd name="T3" fmla="*/ 23 h 25"/>
                  <a:gd name="T4" fmla="*/ 13 w 34"/>
                  <a:gd name="T5" fmla="*/ 18 h 25"/>
                  <a:gd name="T6" fmla="*/ 6 w 34"/>
                  <a:gd name="T7" fmla="*/ 14 h 25"/>
                  <a:gd name="T8" fmla="*/ 2 w 34"/>
                  <a:gd name="T9" fmla="*/ 5 h 25"/>
                  <a:gd name="T10" fmla="*/ 11 w 34"/>
                  <a:gd name="T11" fmla="*/ 1 h 25"/>
                  <a:gd name="T12" fmla="*/ 30 w 34"/>
                  <a:gd name="T13" fmla="*/ 9 h 25"/>
                  <a:gd name="T14" fmla="*/ 34 w 34"/>
                  <a:gd name="T15" fmla="*/ 15 h 2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4" h="25">
                    <a:moveTo>
                      <a:pt x="34" y="15"/>
                    </a:moveTo>
                    <a:cubicBezTo>
                      <a:pt x="34" y="21"/>
                      <a:pt x="29" y="25"/>
                      <a:pt x="24" y="23"/>
                    </a:cubicBezTo>
                    <a:cubicBezTo>
                      <a:pt x="20" y="21"/>
                      <a:pt x="16" y="19"/>
                      <a:pt x="13" y="18"/>
                    </a:cubicBezTo>
                    <a:cubicBezTo>
                      <a:pt x="10" y="17"/>
                      <a:pt x="8" y="16"/>
                      <a:pt x="6" y="14"/>
                    </a:cubicBezTo>
                    <a:cubicBezTo>
                      <a:pt x="2" y="13"/>
                      <a:pt x="0" y="9"/>
                      <a:pt x="2" y="5"/>
                    </a:cubicBezTo>
                    <a:cubicBezTo>
                      <a:pt x="4" y="1"/>
                      <a:pt x="8" y="0"/>
                      <a:pt x="11" y="1"/>
                    </a:cubicBezTo>
                    <a:cubicBezTo>
                      <a:pt x="18" y="4"/>
                      <a:pt x="24" y="7"/>
                      <a:pt x="30" y="9"/>
                    </a:cubicBezTo>
                    <a:cubicBezTo>
                      <a:pt x="33" y="11"/>
                      <a:pt x="34" y="13"/>
                      <a:pt x="34" y="1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0" name="Freeform 20">
                <a:extLst>
                  <a:ext uri="{FF2B5EF4-FFF2-40B4-BE49-F238E27FC236}">
                    <a16:creationId xmlns:a16="http://schemas.microsoft.com/office/drawing/2014/main" id="{3D629D70-96A9-438D-B9AF-A5EBCCF76E27}"/>
                  </a:ext>
                </a:extLst>
              </p:cNvPr>
              <p:cNvSpPr>
                <a:spLocks/>
              </p:cNvSpPr>
              <p:nvPr/>
            </p:nvSpPr>
            <p:spPr bwMode="auto">
              <a:xfrm>
                <a:off x="11625263" y="3465513"/>
                <a:ext cx="80963" cy="104775"/>
              </a:xfrm>
              <a:custGeom>
                <a:avLst/>
                <a:gdLst>
                  <a:gd name="T0" fmla="*/ 9 w 25"/>
                  <a:gd name="T1" fmla="*/ 33 h 33"/>
                  <a:gd name="T2" fmla="*/ 2 w 25"/>
                  <a:gd name="T3" fmla="*/ 23 h 33"/>
                  <a:gd name="T4" fmla="*/ 11 w 25"/>
                  <a:gd name="T5" fmla="*/ 4 h 33"/>
                  <a:gd name="T6" fmla="*/ 13 w 25"/>
                  <a:gd name="T7" fmla="*/ 1 h 33"/>
                  <a:gd name="T8" fmla="*/ 21 w 25"/>
                  <a:gd name="T9" fmla="*/ 1 h 33"/>
                  <a:gd name="T10" fmla="*/ 24 w 25"/>
                  <a:gd name="T11" fmla="*/ 9 h 33"/>
                  <a:gd name="T12" fmla="*/ 22 w 25"/>
                  <a:gd name="T13" fmla="*/ 15 h 33"/>
                  <a:gd name="T14" fmla="*/ 16 w 25"/>
                  <a:gd name="T15" fmla="*/ 29 h 33"/>
                  <a:gd name="T16" fmla="*/ 9 w 25"/>
                  <a:gd name="T17" fmla="*/ 3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33">
                    <a:moveTo>
                      <a:pt x="9" y="33"/>
                    </a:moveTo>
                    <a:cubicBezTo>
                      <a:pt x="4" y="33"/>
                      <a:pt x="0" y="28"/>
                      <a:pt x="2" y="23"/>
                    </a:cubicBezTo>
                    <a:cubicBezTo>
                      <a:pt x="5" y="17"/>
                      <a:pt x="8" y="10"/>
                      <a:pt x="11" y="4"/>
                    </a:cubicBezTo>
                    <a:cubicBezTo>
                      <a:pt x="11" y="3"/>
                      <a:pt x="12" y="2"/>
                      <a:pt x="13" y="1"/>
                    </a:cubicBezTo>
                    <a:cubicBezTo>
                      <a:pt x="16" y="0"/>
                      <a:pt x="19" y="0"/>
                      <a:pt x="21" y="1"/>
                    </a:cubicBezTo>
                    <a:cubicBezTo>
                      <a:pt x="24" y="3"/>
                      <a:pt x="25" y="6"/>
                      <a:pt x="24" y="9"/>
                    </a:cubicBezTo>
                    <a:cubicBezTo>
                      <a:pt x="23" y="11"/>
                      <a:pt x="23" y="13"/>
                      <a:pt x="22" y="15"/>
                    </a:cubicBezTo>
                    <a:cubicBezTo>
                      <a:pt x="20" y="20"/>
                      <a:pt x="18" y="24"/>
                      <a:pt x="16" y="29"/>
                    </a:cubicBezTo>
                    <a:cubicBezTo>
                      <a:pt x="14" y="31"/>
                      <a:pt x="12" y="33"/>
                      <a:pt x="9" y="3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grpSp>
        <p:nvGrpSpPr>
          <p:cNvPr id="16" name="Group 15">
            <a:extLst>
              <a:ext uri="{FF2B5EF4-FFF2-40B4-BE49-F238E27FC236}">
                <a16:creationId xmlns:a16="http://schemas.microsoft.com/office/drawing/2014/main" id="{B08DE270-5688-4463-8DD5-D6EBE933EABD}"/>
              </a:ext>
            </a:extLst>
          </p:cNvPr>
          <p:cNvGrpSpPr/>
          <p:nvPr/>
        </p:nvGrpSpPr>
        <p:grpSpPr>
          <a:xfrm>
            <a:off x="5957062" y="8366906"/>
            <a:ext cx="360040" cy="360040"/>
            <a:chOff x="5957062" y="8243115"/>
            <a:chExt cx="360040" cy="360040"/>
          </a:xfrm>
        </p:grpSpPr>
        <p:sp>
          <p:nvSpPr>
            <p:cNvPr id="49" name="Oval 48">
              <a:extLst>
                <a:ext uri="{FF2B5EF4-FFF2-40B4-BE49-F238E27FC236}">
                  <a16:creationId xmlns:a16="http://schemas.microsoft.com/office/drawing/2014/main" id="{7EC6924B-050C-4F04-AAE9-C2EA25EC6D1A}"/>
                </a:ext>
              </a:extLst>
            </p:cNvPr>
            <p:cNvSpPr/>
            <p:nvPr/>
          </p:nvSpPr>
          <p:spPr>
            <a:xfrm>
              <a:off x="5957062" y="8243115"/>
              <a:ext cx="360040" cy="36004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7">
              <a:extLst>
                <a:ext uri="{FF2B5EF4-FFF2-40B4-BE49-F238E27FC236}">
                  <a16:creationId xmlns:a16="http://schemas.microsoft.com/office/drawing/2014/main" id="{9D0698DC-3C62-4583-89A1-AA3F6159E58B}"/>
                </a:ext>
              </a:extLst>
            </p:cNvPr>
            <p:cNvSpPr>
              <a:spLocks noEditPoints="1"/>
            </p:cNvSpPr>
            <p:nvPr/>
          </p:nvSpPr>
          <p:spPr bwMode="auto">
            <a:xfrm>
              <a:off x="6062519" y="8305564"/>
              <a:ext cx="149125" cy="232157"/>
            </a:xfrm>
            <a:custGeom>
              <a:avLst/>
              <a:gdLst>
                <a:gd name="T0" fmla="*/ 113 w 227"/>
                <a:gd name="T1" fmla="*/ 0 h 354"/>
                <a:gd name="T2" fmla="*/ 223 w 227"/>
                <a:gd name="T3" fmla="*/ 85 h 354"/>
                <a:gd name="T4" fmla="*/ 226 w 227"/>
                <a:gd name="T5" fmla="*/ 127 h 354"/>
                <a:gd name="T6" fmla="*/ 214 w 227"/>
                <a:gd name="T7" fmla="*/ 166 h 354"/>
                <a:gd name="T8" fmla="*/ 120 w 227"/>
                <a:gd name="T9" fmla="*/ 348 h 354"/>
                <a:gd name="T10" fmla="*/ 109 w 227"/>
                <a:gd name="T11" fmla="*/ 351 h 354"/>
                <a:gd name="T12" fmla="*/ 107 w 227"/>
                <a:gd name="T13" fmla="*/ 348 h 354"/>
                <a:gd name="T14" fmla="*/ 61 w 227"/>
                <a:gd name="T15" fmla="*/ 259 h 354"/>
                <a:gd name="T16" fmla="*/ 10 w 227"/>
                <a:gd name="T17" fmla="*/ 161 h 354"/>
                <a:gd name="T18" fmla="*/ 2 w 227"/>
                <a:gd name="T19" fmla="*/ 135 h 354"/>
                <a:gd name="T20" fmla="*/ 1 w 227"/>
                <a:gd name="T21" fmla="*/ 103 h 354"/>
                <a:gd name="T22" fmla="*/ 23 w 227"/>
                <a:gd name="T23" fmla="*/ 45 h 354"/>
                <a:gd name="T24" fmla="*/ 91 w 227"/>
                <a:gd name="T25" fmla="*/ 2 h 354"/>
                <a:gd name="T26" fmla="*/ 113 w 227"/>
                <a:gd name="T27" fmla="*/ 0 h 354"/>
                <a:gd name="T28" fmla="*/ 171 w 227"/>
                <a:gd name="T29" fmla="*/ 113 h 354"/>
                <a:gd name="T30" fmla="*/ 114 w 227"/>
                <a:gd name="T31" fmla="*/ 56 h 354"/>
                <a:gd name="T32" fmla="*/ 56 w 227"/>
                <a:gd name="T33" fmla="*/ 113 h 354"/>
                <a:gd name="T34" fmla="*/ 113 w 227"/>
                <a:gd name="T35" fmla="*/ 170 h 354"/>
                <a:gd name="T36" fmla="*/ 171 w 227"/>
                <a:gd name="T37" fmla="*/ 113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27" h="354">
                  <a:moveTo>
                    <a:pt x="113" y="0"/>
                  </a:moveTo>
                  <a:cubicBezTo>
                    <a:pt x="165" y="0"/>
                    <a:pt x="210" y="35"/>
                    <a:pt x="223" y="85"/>
                  </a:cubicBezTo>
                  <a:cubicBezTo>
                    <a:pt x="227" y="99"/>
                    <a:pt x="227" y="113"/>
                    <a:pt x="226" y="127"/>
                  </a:cubicBezTo>
                  <a:cubicBezTo>
                    <a:pt x="224" y="141"/>
                    <a:pt x="220" y="153"/>
                    <a:pt x="214" y="166"/>
                  </a:cubicBezTo>
                  <a:cubicBezTo>
                    <a:pt x="183" y="227"/>
                    <a:pt x="151" y="287"/>
                    <a:pt x="120" y="348"/>
                  </a:cubicBezTo>
                  <a:cubicBezTo>
                    <a:pt x="117" y="353"/>
                    <a:pt x="113" y="354"/>
                    <a:pt x="109" y="351"/>
                  </a:cubicBezTo>
                  <a:cubicBezTo>
                    <a:pt x="108" y="351"/>
                    <a:pt x="107" y="349"/>
                    <a:pt x="107" y="348"/>
                  </a:cubicBezTo>
                  <a:cubicBezTo>
                    <a:pt x="91" y="319"/>
                    <a:pt x="76" y="289"/>
                    <a:pt x="61" y="259"/>
                  </a:cubicBezTo>
                  <a:cubicBezTo>
                    <a:pt x="44" y="226"/>
                    <a:pt x="27" y="194"/>
                    <a:pt x="10" y="161"/>
                  </a:cubicBezTo>
                  <a:cubicBezTo>
                    <a:pt x="6" y="153"/>
                    <a:pt x="4" y="144"/>
                    <a:pt x="2" y="135"/>
                  </a:cubicBezTo>
                  <a:cubicBezTo>
                    <a:pt x="0" y="124"/>
                    <a:pt x="0" y="113"/>
                    <a:pt x="1" y="103"/>
                  </a:cubicBezTo>
                  <a:cubicBezTo>
                    <a:pt x="3" y="81"/>
                    <a:pt x="10" y="62"/>
                    <a:pt x="23" y="45"/>
                  </a:cubicBezTo>
                  <a:cubicBezTo>
                    <a:pt x="41" y="22"/>
                    <a:pt x="63" y="8"/>
                    <a:pt x="91" y="2"/>
                  </a:cubicBezTo>
                  <a:cubicBezTo>
                    <a:pt x="98" y="1"/>
                    <a:pt x="106" y="0"/>
                    <a:pt x="113" y="0"/>
                  </a:cubicBezTo>
                  <a:close/>
                  <a:moveTo>
                    <a:pt x="171" y="113"/>
                  </a:moveTo>
                  <a:cubicBezTo>
                    <a:pt x="171" y="82"/>
                    <a:pt x="145" y="56"/>
                    <a:pt x="114" y="56"/>
                  </a:cubicBezTo>
                  <a:cubicBezTo>
                    <a:pt x="82" y="55"/>
                    <a:pt x="56" y="81"/>
                    <a:pt x="56" y="113"/>
                  </a:cubicBezTo>
                  <a:cubicBezTo>
                    <a:pt x="56" y="144"/>
                    <a:pt x="82" y="170"/>
                    <a:pt x="113" y="170"/>
                  </a:cubicBezTo>
                  <a:cubicBezTo>
                    <a:pt x="145" y="170"/>
                    <a:pt x="170" y="145"/>
                    <a:pt x="171" y="113"/>
                  </a:cubicBezTo>
                  <a:close/>
                </a:path>
              </a:pathLst>
            </a:custGeom>
            <a:solidFill>
              <a:schemeClr val="accent6"/>
            </a:solidFill>
            <a:ln>
              <a:noFill/>
            </a:ln>
          </p:spPr>
          <p:txBody>
            <a:bodyPr vert="horz" wrap="square" lIns="91440" tIns="45720" rIns="91440" bIns="45720" numCol="1" anchor="t" anchorCtr="0" compatLnSpc="1">
              <a:prstTxWarp prst="textNoShape">
                <a:avLst/>
              </a:prstTxWarp>
            </a:bodyPr>
            <a:lstStyle/>
            <a:p>
              <a:endParaRPr lang="en-US"/>
            </a:p>
          </p:txBody>
        </p:sp>
      </p:grpSp>
      <p:grpSp>
        <p:nvGrpSpPr>
          <p:cNvPr id="18" name="Group 17">
            <a:extLst>
              <a:ext uri="{FF2B5EF4-FFF2-40B4-BE49-F238E27FC236}">
                <a16:creationId xmlns:a16="http://schemas.microsoft.com/office/drawing/2014/main" id="{849AABB6-5DD9-45A8-897E-3BB418089D94}"/>
              </a:ext>
            </a:extLst>
          </p:cNvPr>
          <p:cNvGrpSpPr/>
          <p:nvPr/>
        </p:nvGrpSpPr>
        <p:grpSpPr>
          <a:xfrm>
            <a:off x="5957062" y="1563257"/>
            <a:ext cx="360040" cy="360040"/>
            <a:chOff x="5957062" y="1572816"/>
            <a:chExt cx="360040" cy="360040"/>
          </a:xfrm>
        </p:grpSpPr>
        <p:sp>
          <p:nvSpPr>
            <p:cNvPr id="9" name="Oval 8">
              <a:extLst>
                <a:ext uri="{FF2B5EF4-FFF2-40B4-BE49-F238E27FC236}">
                  <a16:creationId xmlns:a16="http://schemas.microsoft.com/office/drawing/2014/main" id="{12CDB572-E24B-403B-AEC5-0CEBD981DE3B}"/>
                </a:ext>
              </a:extLst>
            </p:cNvPr>
            <p:cNvSpPr/>
            <p:nvPr/>
          </p:nvSpPr>
          <p:spPr>
            <a:xfrm>
              <a:off x="5957062" y="1572816"/>
              <a:ext cx="360040" cy="36004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1" name="Group 100">
              <a:extLst>
                <a:ext uri="{FF2B5EF4-FFF2-40B4-BE49-F238E27FC236}">
                  <a16:creationId xmlns:a16="http://schemas.microsoft.com/office/drawing/2014/main" id="{BD1F7AEA-FAF9-4406-8102-4892C25B5BC6}"/>
                </a:ext>
              </a:extLst>
            </p:cNvPr>
            <p:cNvGrpSpPr/>
            <p:nvPr/>
          </p:nvGrpSpPr>
          <p:grpSpPr>
            <a:xfrm>
              <a:off x="6023552" y="1648948"/>
              <a:ext cx="242973" cy="210102"/>
              <a:chOff x="-3524250" y="1846263"/>
              <a:chExt cx="1408112" cy="1217613"/>
            </a:xfrm>
            <a:solidFill>
              <a:schemeClr val="accent6"/>
            </a:solidFill>
          </p:grpSpPr>
          <p:sp>
            <p:nvSpPr>
              <p:cNvPr id="102" name="Freeform 33">
                <a:extLst>
                  <a:ext uri="{FF2B5EF4-FFF2-40B4-BE49-F238E27FC236}">
                    <a16:creationId xmlns:a16="http://schemas.microsoft.com/office/drawing/2014/main" id="{7F3C393E-2B6C-4E6F-B6B9-4250C1F27A37}"/>
                  </a:ext>
                </a:extLst>
              </p:cNvPr>
              <p:cNvSpPr>
                <a:spLocks/>
              </p:cNvSpPr>
              <p:nvPr/>
            </p:nvSpPr>
            <p:spPr bwMode="auto">
              <a:xfrm>
                <a:off x="-2938463" y="2119313"/>
                <a:ext cx="822325" cy="944563"/>
              </a:xfrm>
              <a:custGeom>
                <a:avLst/>
                <a:gdLst>
                  <a:gd name="T0" fmla="*/ 388 w 388"/>
                  <a:gd name="T1" fmla="*/ 297 h 445"/>
                  <a:gd name="T2" fmla="*/ 387 w 388"/>
                  <a:gd name="T3" fmla="*/ 298 h 445"/>
                  <a:gd name="T4" fmla="*/ 364 w 388"/>
                  <a:gd name="T5" fmla="*/ 317 h 445"/>
                  <a:gd name="T6" fmla="*/ 287 w 388"/>
                  <a:gd name="T7" fmla="*/ 317 h 445"/>
                  <a:gd name="T8" fmla="*/ 267 w 388"/>
                  <a:gd name="T9" fmla="*/ 316 h 445"/>
                  <a:gd name="T10" fmla="*/ 233 w 388"/>
                  <a:gd name="T11" fmla="*/ 297 h 445"/>
                  <a:gd name="T12" fmla="*/ 205 w 388"/>
                  <a:gd name="T13" fmla="*/ 249 h 445"/>
                  <a:gd name="T14" fmla="*/ 198 w 388"/>
                  <a:gd name="T15" fmla="*/ 224 h 445"/>
                  <a:gd name="T16" fmla="*/ 198 w 388"/>
                  <a:gd name="T17" fmla="*/ 222 h 445"/>
                  <a:gd name="T18" fmla="*/ 184 w 388"/>
                  <a:gd name="T19" fmla="*/ 254 h 445"/>
                  <a:gd name="T20" fmla="*/ 112 w 388"/>
                  <a:gd name="T21" fmla="*/ 425 h 445"/>
                  <a:gd name="T22" fmla="*/ 92 w 388"/>
                  <a:gd name="T23" fmla="*/ 443 h 445"/>
                  <a:gd name="T24" fmla="*/ 62 w 388"/>
                  <a:gd name="T25" fmla="*/ 424 h 445"/>
                  <a:gd name="T26" fmla="*/ 64 w 388"/>
                  <a:gd name="T27" fmla="*/ 410 h 445"/>
                  <a:gd name="T28" fmla="*/ 110 w 388"/>
                  <a:gd name="T29" fmla="*/ 288 h 445"/>
                  <a:gd name="T30" fmla="*/ 133 w 388"/>
                  <a:gd name="T31" fmla="*/ 227 h 445"/>
                  <a:gd name="T32" fmla="*/ 138 w 388"/>
                  <a:gd name="T33" fmla="*/ 186 h 445"/>
                  <a:gd name="T34" fmla="*/ 111 w 388"/>
                  <a:gd name="T35" fmla="*/ 92 h 445"/>
                  <a:gd name="T36" fmla="*/ 107 w 388"/>
                  <a:gd name="T37" fmla="*/ 83 h 445"/>
                  <a:gd name="T38" fmla="*/ 107 w 388"/>
                  <a:gd name="T39" fmla="*/ 83 h 445"/>
                  <a:gd name="T40" fmla="*/ 69 w 388"/>
                  <a:gd name="T41" fmla="*/ 107 h 445"/>
                  <a:gd name="T42" fmla="*/ 40 w 388"/>
                  <a:gd name="T43" fmla="*/ 127 h 445"/>
                  <a:gd name="T44" fmla="*/ 20 w 388"/>
                  <a:gd name="T45" fmla="*/ 131 h 445"/>
                  <a:gd name="T46" fmla="*/ 7 w 388"/>
                  <a:gd name="T47" fmla="*/ 99 h 445"/>
                  <a:gd name="T48" fmla="*/ 17 w 388"/>
                  <a:gd name="T49" fmla="*/ 89 h 445"/>
                  <a:gd name="T50" fmla="*/ 119 w 388"/>
                  <a:gd name="T51" fmla="*/ 16 h 445"/>
                  <a:gd name="T52" fmla="*/ 169 w 388"/>
                  <a:gd name="T53" fmla="*/ 0 h 445"/>
                  <a:gd name="T54" fmla="*/ 202 w 388"/>
                  <a:gd name="T55" fmla="*/ 0 h 445"/>
                  <a:gd name="T56" fmla="*/ 239 w 388"/>
                  <a:gd name="T57" fmla="*/ 12 h 445"/>
                  <a:gd name="T58" fmla="*/ 328 w 388"/>
                  <a:gd name="T59" fmla="*/ 75 h 445"/>
                  <a:gd name="T60" fmla="*/ 349 w 388"/>
                  <a:gd name="T61" fmla="*/ 90 h 445"/>
                  <a:gd name="T62" fmla="*/ 362 w 388"/>
                  <a:gd name="T63" fmla="*/ 108 h 445"/>
                  <a:gd name="T64" fmla="*/ 343 w 388"/>
                  <a:gd name="T65" fmla="*/ 133 h 445"/>
                  <a:gd name="T66" fmla="*/ 323 w 388"/>
                  <a:gd name="T67" fmla="*/ 126 h 445"/>
                  <a:gd name="T68" fmla="*/ 269 w 388"/>
                  <a:gd name="T69" fmla="*/ 90 h 445"/>
                  <a:gd name="T70" fmla="*/ 231 w 388"/>
                  <a:gd name="T71" fmla="*/ 65 h 445"/>
                  <a:gd name="T72" fmla="*/ 230 w 388"/>
                  <a:gd name="T73" fmla="*/ 65 h 445"/>
                  <a:gd name="T74" fmla="*/ 230 w 388"/>
                  <a:gd name="T75" fmla="*/ 65 h 445"/>
                  <a:gd name="T76" fmla="*/ 241 w 388"/>
                  <a:gd name="T77" fmla="*/ 94 h 445"/>
                  <a:gd name="T78" fmla="*/ 258 w 388"/>
                  <a:gd name="T79" fmla="*/ 162 h 445"/>
                  <a:gd name="T80" fmla="*/ 261 w 388"/>
                  <a:gd name="T81" fmla="*/ 193 h 445"/>
                  <a:gd name="T82" fmla="*/ 262 w 388"/>
                  <a:gd name="T83" fmla="*/ 230 h 445"/>
                  <a:gd name="T84" fmla="*/ 269 w 388"/>
                  <a:gd name="T85" fmla="*/ 253 h 445"/>
                  <a:gd name="T86" fmla="*/ 294 w 388"/>
                  <a:gd name="T87" fmla="*/ 269 h 445"/>
                  <a:gd name="T88" fmla="*/ 363 w 388"/>
                  <a:gd name="T89" fmla="*/ 269 h 445"/>
                  <a:gd name="T90" fmla="*/ 387 w 388"/>
                  <a:gd name="T91" fmla="*/ 288 h 445"/>
                  <a:gd name="T92" fmla="*/ 388 w 388"/>
                  <a:gd name="T93" fmla="*/ 289 h 445"/>
                  <a:gd name="T94" fmla="*/ 388 w 388"/>
                  <a:gd name="T95" fmla="*/ 297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88" h="445">
                    <a:moveTo>
                      <a:pt x="388" y="297"/>
                    </a:moveTo>
                    <a:cubicBezTo>
                      <a:pt x="387" y="297"/>
                      <a:pt x="387" y="298"/>
                      <a:pt x="387" y="298"/>
                    </a:cubicBezTo>
                    <a:cubicBezTo>
                      <a:pt x="384" y="310"/>
                      <a:pt x="376" y="317"/>
                      <a:pt x="364" y="317"/>
                    </a:cubicBezTo>
                    <a:cubicBezTo>
                      <a:pt x="338" y="317"/>
                      <a:pt x="313" y="317"/>
                      <a:pt x="287" y="317"/>
                    </a:cubicBezTo>
                    <a:cubicBezTo>
                      <a:pt x="281" y="317"/>
                      <a:pt x="274" y="317"/>
                      <a:pt x="267" y="316"/>
                    </a:cubicBezTo>
                    <a:cubicBezTo>
                      <a:pt x="254" y="314"/>
                      <a:pt x="243" y="307"/>
                      <a:pt x="233" y="297"/>
                    </a:cubicBezTo>
                    <a:cubicBezTo>
                      <a:pt x="220" y="283"/>
                      <a:pt x="211" y="267"/>
                      <a:pt x="205" y="249"/>
                    </a:cubicBezTo>
                    <a:cubicBezTo>
                      <a:pt x="202" y="241"/>
                      <a:pt x="200" y="232"/>
                      <a:pt x="198" y="224"/>
                    </a:cubicBezTo>
                    <a:cubicBezTo>
                      <a:pt x="198" y="224"/>
                      <a:pt x="198" y="223"/>
                      <a:pt x="198" y="222"/>
                    </a:cubicBezTo>
                    <a:cubicBezTo>
                      <a:pt x="193" y="233"/>
                      <a:pt x="189" y="243"/>
                      <a:pt x="184" y="254"/>
                    </a:cubicBezTo>
                    <a:cubicBezTo>
                      <a:pt x="160" y="311"/>
                      <a:pt x="136" y="368"/>
                      <a:pt x="112" y="425"/>
                    </a:cubicBezTo>
                    <a:cubicBezTo>
                      <a:pt x="108" y="434"/>
                      <a:pt x="102" y="441"/>
                      <a:pt x="92" y="443"/>
                    </a:cubicBezTo>
                    <a:cubicBezTo>
                      <a:pt x="79" y="445"/>
                      <a:pt x="65" y="438"/>
                      <a:pt x="62" y="424"/>
                    </a:cubicBezTo>
                    <a:cubicBezTo>
                      <a:pt x="62" y="419"/>
                      <a:pt x="63" y="414"/>
                      <a:pt x="64" y="410"/>
                    </a:cubicBezTo>
                    <a:cubicBezTo>
                      <a:pt x="80" y="369"/>
                      <a:pt x="95" y="329"/>
                      <a:pt x="110" y="288"/>
                    </a:cubicBezTo>
                    <a:cubicBezTo>
                      <a:pt x="118" y="268"/>
                      <a:pt x="125" y="248"/>
                      <a:pt x="133" y="227"/>
                    </a:cubicBezTo>
                    <a:cubicBezTo>
                      <a:pt x="138" y="214"/>
                      <a:pt x="139" y="200"/>
                      <a:pt x="138" y="186"/>
                    </a:cubicBezTo>
                    <a:cubicBezTo>
                      <a:pt x="134" y="153"/>
                      <a:pt x="124" y="123"/>
                      <a:pt x="111" y="92"/>
                    </a:cubicBezTo>
                    <a:cubicBezTo>
                      <a:pt x="110" y="89"/>
                      <a:pt x="109" y="86"/>
                      <a:pt x="107" y="83"/>
                    </a:cubicBezTo>
                    <a:cubicBezTo>
                      <a:pt x="107" y="83"/>
                      <a:pt x="107" y="83"/>
                      <a:pt x="107" y="83"/>
                    </a:cubicBezTo>
                    <a:cubicBezTo>
                      <a:pt x="94" y="91"/>
                      <a:pt x="82" y="99"/>
                      <a:pt x="69" y="107"/>
                    </a:cubicBezTo>
                    <a:cubicBezTo>
                      <a:pt x="60" y="114"/>
                      <a:pt x="50" y="120"/>
                      <a:pt x="40" y="127"/>
                    </a:cubicBezTo>
                    <a:cubicBezTo>
                      <a:pt x="34" y="131"/>
                      <a:pt x="28" y="133"/>
                      <a:pt x="20" y="131"/>
                    </a:cubicBezTo>
                    <a:cubicBezTo>
                      <a:pt x="6" y="127"/>
                      <a:pt x="0" y="112"/>
                      <a:pt x="7" y="99"/>
                    </a:cubicBezTo>
                    <a:cubicBezTo>
                      <a:pt x="9" y="95"/>
                      <a:pt x="13" y="92"/>
                      <a:pt x="17" y="89"/>
                    </a:cubicBezTo>
                    <a:cubicBezTo>
                      <a:pt x="51" y="65"/>
                      <a:pt x="85" y="40"/>
                      <a:pt x="119" y="16"/>
                    </a:cubicBezTo>
                    <a:cubicBezTo>
                      <a:pt x="134" y="6"/>
                      <a:pt x="151" y="0"/>
                      <a:pt x="169" y="0"/>
                    </a:cubicBezTo>
                    <a:cubicBezTo>
                      <a:pt x="180" y="0"/>
                      <a:pt x="191" y="0"/>
                      <a:pt x="202" y="0"/>
                    </a:cubicBezTo>
                    <a:cubicBezTo>
                      <a:pt x="216" y="0"/>
                      <a:pt x="228" y="4"/>
                      <a:pt x="239" y="12"/>
                    </a:cubicBezTo>
                    <a:cubicBezTo>
                      <a:pt x="269" y="33"/>
                      <a:pt x="298" y="54"/>
                      <a:pt x="328" y="75"/>
                    </a:cubicBezTo>
                    <a:cubicBezTo>
                      <a:pt x="335" y="80"/>
                      <a:pt x="342" y="85"/>
                      <a:pt x="349" y="90"/>
                    </a:cubicBezTo>
                    <a:cubicBezTo>
                      <a:pt x="355" y="95"/>
                      <a:pt x="360" y="100"/>
                      <a:pt x="362" y="108"/>
                    </a:cubicBezTo>
                    <a:cubicBezTo>
                      <a:pt x="364" y="120"/>
                      <a:pt x="355" y="132"/>
                      <a:pt x="343" y="133"/>
                    </a:cubicBezTo>
                    <a:cubicBezTo>
                      <a:pt x="335" y="133"/>
                      <a:pt x="329" y="130"/>
                      <a:pt x="323" y="126"/>
                    </a:cubicBezTo>
                    <a:cubicBezTo>
                      <a:pt x="305" y="114"/>
                      <a:pt x="287" y="102"/>
                      <a:pt x="269" y="90"/>
                    </a:cubicBezTo>
                    <a:cubicBezTo>
                      <a:pt x="256" y="82"/>
                      <a:pt x="244" y="73"/>
                      <a:pt x="231" y="65"/>
                    </a:cubicBezTo>
                    <a:cubicBezTo>
                      <a:pt x="230" y="65"/>
                      <a:pt x="230" y="64"/>
                      <a:pt x="230" y="65"/>
                    </a:cubicBezTo>
                    <a:cubicBezTo>
                      <a:pt x="230" y="65"/>
                      <a:pt x="230" y="65"/>
                      <a:pt x="230" y="65"/>
                    </a:cubicBezTo>
                    <a:cubicBezTo>
                      <a:pt x="234" y="75"/>
                      <a:pt x="237" y="85"/>
                      <a:pt x="241" y="94"/>
                    </a:cubicBezTo>
                    <a:cubicBezTo>
                      <a:pt x="248" y="116"/>
                      <a:pt x="254" y="139"/>
                      <a:pt x="258" y="162"/>
                    </a:cubicBezTo>
                    <a:cubicBezTo>
                      <a:pt x="260" y="172"/>
                      <a:pt x="261" y="182"/>
                      <a:pt x="261" y="193"/>
                    </a:cubicBezTo>
                    <a:cubicBezTo>
                      <a:pt x="261" y="205"/>
                      <a:pt x="261" y="217"/>
                      <a:pt x="262" y="230"/>
                    </a:cubicBezTo>
                    <a:cubicBezTo>
                      <a:pt x="263" y="238"/>
                      <a:pt x="265" y="246"/>
                      <a:pt x="269" y="253"/>
                    </a:cubicBezTo>
                    <a:cubicBezTo>
                      <a:pt x="274" y="264"/>
                      <a:pt x="282" y="269"/>
                      <a:pt x="294" y="269"/>
                    </a:cubicBezTo>
                    <a:cubicBezTo>
                      <a:pt x="317" y="269"/>
                      <a:pt x="340" y="269"/>
                      <a:pt x="363" y="269"/>
                    </a:cubicBezTo>
                    <a:cubicBezTo>
                      <a:pt x="377" y="269"/>
                      <a:pt x="384" y="276"/>
                      <a:pt x="387" y="288"/>
                    </a:cubicBezTo>
                    <a:cubicBezTo>
                      <a:pt x="387" y="289"/>
                      <a:pt x="387" y="289"/>
                      <a:pt x="388" y="289"/>
                    </a:cubicBezTo>
                    <a:cubicBezTo>
                      <a:pt x="388" y="292"/>
                      <a:pt x="388" y="294"/>
                      <a:pt x="388" y="29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 name="Freeform 34">
                <a:extLst>
                  <a:ext uri="{FF2B5EF4-FFF2-40B4-BE49-F238E27FC236}">
                    <a16:creationId xmlns:a16="http://schemas.microsoft.com/office/drawing/2014/main" id="{6BFFC064-48BC-4F1E-A004-67700FA3204F}"/>
                  </a:ext>
                </a:extLst>
              </p:cNvPr>
              <p:cNvSpPr>
                <a:spLocks/>
              </p:cNvSpPr>
              <p:nvPr/>
            </p:nvSpPr>
            <p:spPr bwMode="auto">
              <a:xfrm>
                <a:off x="-3524250" y="2252663"/>
                <a:ext cx="720725" cy="715963"/>
              </a:xfrm>
              <a:custGeom>
                <a:avLst/>
                <a:gdLst>
                  <a:gd name="T0" fmla="*/ 0 w 340"/>
                  <a:gd name="T1" fmla="*/ 105 h 337"/>
                  <a:gd name="T2" fmla="*/ 1 w 340"/>
                  <a:gd name="T3" fmla="*/ 100 h 337"/>
                  <a:gd name="T4" fmla="*/ 11 w 340"/>
                  <a:gd name="T5" fmla="*/ 84 h 337"/>
                  <a:gd name="T6" fmla="*/ 81 w 340"/>
                  <a:gd name="T7" fmla="*/ 14 h 337"/>
                  <a:gd name="T8" fmla="*/ 103 w 340"/>
                  <a:gd name="T9" fmla="*/ 1 h 337"/>
                  <a:gd name="T10" fmla="*/ 111 w 340"/>
                  <a:gd name="T11" fmla="*/ 1 h 337"/>
                  <a:gd name="T12" fmla="*/ 153 w 340"/>
                  <a:gd name="T13" fmla="*/ 0 h 337"/>
                  <a:gd name="T14" fmla="*/ 181 w 340"/>
                  <a:gd name="T15" fmla="*/ 12 h 337"/>
                  <a:gd name="T16" fmla="*/ 206 w 340"/>
                  <a:gd name="T17" fmla="*/ 51 h 337"/>
                  <a:gd name="T18" fmla="*/ 221 w 340"/>
                  <a:gd name="T19" fmla="*/ 128 h 337"/>
                  <a:gd name="T20" fmla="*/ 224 w 340"/>
                  <a:gd name="T21" fmla="*/ 160 h 337"/>
                  <a:gd name="T22" fmla="*/ 225 w 340"/>
                  <a:gd name="T23" fmla="*/ 165 h 337"/>
                  <a:gd name="T24" fmla="*/ 240 w 340"/>
                  <a:gd name="T25" fmla="*/ 175 h 337"/>
                  <a:gd name="T26" fmla="*/ 317 w 340"/>
                  <a:gd name="T27" fmla="*/ 175 h 337"/>
                  <a:gd name="T28" fmla="*/ 339 w 340"/>
                  <a:gd name="T29" fmla="*/ 199 h 337"/>
                  <a:gd name="T30" fmla="*/ 315 w 340"/>
                  <a:gd name="T31" fmla="*/ 222 h 337"/>
                  <a:gd name="T32" fmla="*/ 256 w 340"/>
                  <a:gd name="T33" fmla="*/ 222 h 337"/>
                  <a:gd name="T34" fmla="*/ 225 w 340"/>
                  <a:gd name="T35" fmla="*/ 222 h 337"/>
                  <a:gd name="T36" fmla="*/ 179 w 340"/>
                  <a:gd name="T37" fmla="*/ 199 h 337"/>
                  <a:gd name="T38" fmla="*/ 173 w 340"/>
                  <a:gd name="T39" fmla="*/ 191 h 337"/>
                  <a:gd name="T40" fmla="*/ 172 w 340"/>
                  <a:gd name="T41" fmla="*/ 196 h 337"/>
                  <a:gd name="T42" fmla="*/ 126 w 340"/>
                  <a:gd name="T43" fmla="*/ 316 h 337"/>
                  <a:gd name="T44" fmla="*/ 94 w 340"/>
                  <a:gd name="T45" fmla="*/ 334 h 337"/>
                  <a:gd name="T46" fmla="*/ 77 w 340"/>
                  <a:gd name="T47" fmla="*/ 305 h 337"/>
                  <a:gd name="T48" fmla="*/ 89 w 340"/>
                  <a:gd name="T49" fmla="*/ 272 h 337"/>
                  <a:gd name="T50" fmla="*/ 126 w 340"/>
                  <a:gd name="T51" fmla="*/ 176 h 337"/>
                  <a:gd name="T52" fmla="*/ 130 w 340"/>
                  <a:gd name="T53" fmla="*/ 145 h 337"/>
                  <a:gd name="T54" fmla="*/ 120 w 340"/>
                  <a:gd name="T55" fmla="*/ 88 h 337"/>
                  <a:gd name="T56" fmla="*/ 108 w 340"/>
                  <a:gd name="T57" fmla="*/ 70 h 337"/>
                  <a:gd name="T58" fmla="*/ 97 w 340"/>
                  <a:gd name="T59" fmla="*/ 64 h 337"/>
                  <a:gd name="T60" fmla="*/ 93 w 340"/>
                  <a:gd name="T61" fmla="*/ 65 h 337"/>
                  <a:gd name="T62" fmla="*/ 38 w 340"/>
                  <a:gd name="T63" fmla="*/ 121 h 337"/>
                  <a:gd name="T64" fmla="*/ 13 w 340"/>
                  <a:gd name="T65" fmla="*/ 127 h 337"/>
                  <a:gd name="T66" fmla="*/ 0 w 340"/>
                  <a:gd name="T67" fmla="*/ 114 h 337"/>
                  <a:gd name="T68" fmla="*/ 0 w 340"/>
                  <a:gd name="T69" fmla="*/ 105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40" h="337">
                    <a:moveTo>
                      <a:pt x="0" y="105"/>
                    </a:moveTo>
                    <a:cubicBezTo>
                      <a:pt x="1" y="103"/>
                      <a:pt x="0" y="102"/>
                      <a:pt x="1" y="100"/>
                    </a:cubicBezTo>
                    <a:cubicBezTo>
                      <a:pt x="3" y="94"/>
                      <a:pt x="6" y="89"/>
                      <a:pt x="11" y="84"/>
                    </a:cubicBezTo>
                    <a:cubicBezTo>
                      <a:pt x="34" y="61"/>
                      <a:pt x="58" y="37"/>
                      <a:pt x="81" y="14"/>
                    </a:cubicBezTo>
                    <a:cubicBezTo>
                      <a:pt x="87" y="8"/>
                      <a:pt x="94" y="3"/>
                      <a:pt x="103" y="1"/>
                    </a:cubicBezTo>
                    <a:cubicBezTo>
                      <a:pt x="106" y="1"/>
                      <a:pt x="108" y="1"/>
                      <a:pt x="111" y="1"/>
                    </a:cubicBezTo>
                    <a:cubicBezTo>
                      <a:pt x="125" y="0"/>
                      <a:pt x="139" y="1"/>
                      <a:pt x="153" y="0"/>
                    </a:cubicBezTo>
                    <a:cubicBezTo>
                      <a:pt x="165" y="0"/>
                      <a:pt x="174" y="4"/>
                      <a:pt x="181" y="12"/>
                    </a:cubicBezTo>
                    <a:cubicBezTo>
                      <a:pt x="193" y="23"/>
                      <a:pt x="200" y="36"/>
                      <a:pt x="206" y="51"/>
                    </a:cubicBezTo>
                    <a:cubicBezTo>
                      <a:pt x="216" y="75"/>
                      <a:pt x="221" y="101"/>
                      <a:pt x="221" y="128"/>
                    </a:cubicBezTo>
                    <a:cubicBezTo>
                      <a:pt x="221" y="139"/>
                      <a:pt x="221" y="149"/>
                      <a:pt x="224" y="160"/>
                    </a:cubicBezTo>
                    <a:cubicBezTo>
                      <a:pt x="224" y="161"/>
                      <a:pt x="225" y="163"/>
                      <a:pt x="225" y="165"/>
                    </a:cubicBezTo>
                    <a:cubicBezTo>
                      <a:pt x="228" y="172"/>
                      <a:pt x="232" y="175"/>
                      <a:pt x="240" y="175"/>
                    </a:cubicBezTo>
                    <a:cubicBezTo>
                      <a:pt x="265" y="175"/>
                      <a:pt x="291" y="174"/>
                      <a:pt x="317" y="175"/>
                    </a:cubicBezTo>
                    <a:cubicBezTo>
                      <a:pt x="331" y="175"/>
                      <a:pt x="340" y="185"/>
                      <a:pt x="339" y="199"/>
                    </a:cubicBezTo>
                    <a:cubicBezTo>
                      <a:pt x="339" y="213"/>
                      <a:pt x="329" y="222"/>
                      <a:pt x="315" y="222"/>
                    </a:cubicBezTo>
                    <a:cubicBezTo>
                      <a:pt x="296" y="222"/>
                      <a:pt x="276" y="222"/>
                      <a:pt x="256" y="222"/>
                    </a:cubicBezTo>
                    <a:cubicBezTo>
                      <a:pt x="246" y="222"/>
                      <a:pt x="236" y="222"/>
                      <a:pt x="225" y="222"/>
                    </a:cubicBezTo>
                    <a:cubicBezTo>
                      <a:pt x="206" y="223"/>
                      <a:pt x="191" y="214"/>
                      <a:pt x="179" y="199"/>
                    </a:cubicBezTo>
                    <a:cubicBezTo>
                      <a:pt x="177" y="197"/>
                      <a:pt x="175" y="194"/>
                      <a:pt x="173" y="191"/>
                    </a:cubicBezTo>
                    <a:cubicBezTo>
                      <a:pt x="173" y="192"/>
                      <a:pt x="172" y="194"/>
                      <a:pt x="172" y="196"/>
                    </a:cubicBezTo>
                    <a:cubicBezTo>
                      <a:pt x="156" y="236"/>
                      <a:pt x="141" y="276"/>
                      <a:pt x="126" y="316"/>
                    </a:cubicBezTo>
                    <a:cubicBezTo>
                      <a:pt x="121" y="330"/>
                      <a:pt x="108" y="337"/>
                      <a:pt x="94" y="334"/>
                    </a:cubicBezTo>
                    <a:cubicBezTo>
                      <a:pt x="80" y="330"/>
                      <a:pt x="73" y="319"/>
                      <a:pt x="77" y="305"/>
                    </a:cubicBezTo>
                    <a:cubicBezTo>
                      <a:pt x="81" y="294"/>
                      <a:pt x="85" y="283"/>
                      <a:pt x="89" y="272"/>
                    </a:cubicBezTo>
                    <a:cubicBezTo>
                      <a:pt x="101" y="240"/>
                      <a:pt x="113" y="208"/>
                      <a:pt x="126" y="176"/>
                    </a:cubicBezTo>
                    <a:cubicBezTo>
                      <a:pt x="129" y="166"/>
                      <a:pt x="130" y="156"/>
                      <a:pt x="130" y="145"/>
                    </a:cubicBezTo>
                    <a:cubicBezTo>
                      <a:pt x="131" y="125"/>
                      <a:pt x="128" y="106"/>
                      <a:pt x="120" y="88"/>
                    </a:cubicBezTo>
                    <a:cubicBezTo>
                      <a:pt x="117" y="81"/>
                      <a:pt x="114" y="75"/>
                      <a:pt x="108" y="70"/>
                    </a:cubicBezTo>
                    <a:cubicBezTo>
                      <a:pt x="105" y="67"/>
                      <a:pt x="102" y="65"/>
                      <a:pt x="97" y="64"/>
                    </a:cubicBezTo>
                    <a:cubicBezTo>
                      <a:pt x="95" y="64"/>
                      <a:pt x="94" y="64"/>
                      <a:pt x="93" y="65"/>
                    </a:cubicBezTo>
                    <a:cubicBezTo>
                      <a:pt x="75" y="84"/>
                      <a:pt x="56" y="102"/>
                      <a:pt x="38" y="121"/>
                    </a:cubicBezTo>
                    <a:cubicBezTo>
                      <a:pt x="31" y="128"/>
                      <a:pt x="22" y="130"/>
                      <a:pt x="13" y="127"/>
                    </a:cubicBezTo>
                    <a:cubicBezTo>
                      <a:pt x="6" y="125"/>
                      <a:pt x="2" y="121"/>
                      <a:pt x="0" y="114"/>
                    </a:cubicBezTo>
                    <a:cubicBezTo>
                      <a:pt x="0" y="111"/>
                      <a:pt x="0" y="108"/>
                      <a:pt x="0" y="10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 name="Freeform 35">
                <a:extLst>
                  <a:ext uri="{FF2B5EF4-FFF2-40B4-BE49-F238E27FC236}">
                    <a16:creationId xmlns:a16="http://schemas.microsoft.com/office/drawing/2014/main" id="{9B899B46-F49F-41DC-8A24-E5B07C57B70F}"/>
                  </a:ext>
                </a:extLst>
              </p:cNvPr>
              <p:cNvSpPr>
                <a:spLocks/>
              </p:cNvSpPr>
              <p:nvPr/>
            </p:nvSpPr>
            <p:spPr bwMode="auto">
              <a:xfrm>
                <a:off x="-3324225" y="1985963"/>
                <a:ext cx="234950" cy="234950"/>
              </a:xfrm>
              <a:custGeom>
                <a:avLst/>
                <a:gdLst>
                  <a:gd name="T0" fmla="*/ 111 w 111"/>
                  <a:gd name="T1" fmla="*/ 56 h 111"/>
                  <a:gd name="T2" fmla="*/ 55 w 111"/>
                  <a:gd name="T3" fmla="*/ 111 h 111"/>
                  <a:gd name="T4" fmla="*/ 0 w 111"/>
                  <a:gd name="T5" fmla="*/ 55 h 111"/>
                  <a:gd name="T6" fmla="*/ 57 w 111"/>
                  <a:gd name="T7" fmla="*/ 0 h 111"/>
                  <a:gd name="T8" fmla="*/ 111 w 111"/>
                  <a:gd name="T9" fmla="*/ 56 h 111"/>
                </a:gdLst>
                <a:ahLst/>
                <a:cxnLst>
                  <a:cxn ang="0">
                    <a:pos x="T0" y="T1"/>
                  </a:cxn>
                  <a:cxn ang="0">
                    <a:pos x="T2" y="T3"/>
                  </a:cxn>
                  <a:cxn ang="0">
                    <a:pos x="T4" y="T5"/>
                  </a:cxn>
                  <a:cxn ang="0">
                    <a:pos x="T6" y="T7"/>
                  </a:cxn>
                  <a:cxn ang="0">
                    <a:pos x="T8" y="T9"/>
                  </a:cxn>
                </a:cxnLst>
                <a:rect l="0" t="0" r="r" b="b"/>
                <a:pathLst>
                  <a:path w="111" h="111">
                    <a:moveTo>
                      <a:pt x="111" y="56"/>
                    </a:moveTo>
                    <a:cubicBezTo>
                      <a:pt x="111" y="86"/>
                      <a:pt x="86" y="111"/>
                      <a:pt x="55" y="111"/>
                    </a:cubicBezTo>
                    <a:cubicBezTo>
                      <a:pt x="25" y="111"/>
                      <a:pt x="0" y="86"/>
                      <a:pt x="0" y="55"/>
                    </a:cubicBezTo>
                    <a:cubicBezTo>
                      <a:pt x="1" y="23"/>
                      <a:pt x="27" y="0"/>
                      <a:pt x="57" y="0"/>
                    </a:cubicBezTo>
                    <a:cubicBezTo>
                      <a:pt x="87" y="1"/>
                      <a:pt x="111" y="25"/>
                      <a:pt x="111" y="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 name="Freeform 36">
                <a:extLst>
                  <a:ext uri="{FF2B5EF4-FFF2-40B4-BE49-F238E27FC236}">
                    <a16:creationId xmlns:a16="http://schemas.microsoft.com/office/drawing/2014/main" id="{190BCBDE-1318-47B4-9990-58D31A0F7924}"/>
                  </a:ext>
                </a:extLst>
              </p:cNvPr>
              <p:cNvSpPr>
                <a:spLocks/>
              </p:cNvSpPr>
              <p:nvPr/>
            </p:nvSpPr>
            <p:spPr bwMode="auto">
              <a:xfrm>
                <a:off x="-2790825" y="1846263"/>
                <a:ext cx="239713" cy="244475"/>
              </a:xfrm>
              <a:custGeom>
                <a:avLst/>
                <a:gdLst>
                  <a:gd name="T0" fmla="*/ 1 w 113"/>
                  <a:gd name="T1" fmla="*/ 60 h 115"/>
                  <a:gd name="T2" fmla="*/ 51 w 113"/>
                  <a:gd name="T3" fmla="*/ 3 h 115"/>
                  <a:gd name="T4" fmla="*/ 112 w 113"/>
                  <a:gd name="T5" fmla="*/ 56 h 115"/>
                  <a:gd name="T6" fmla="*/ 59 w 113"/>
                  <a:gd name="T7" fmla="*/ 114 h 115"/>
                  <a:gd name="T8" fmla="*/ 1 w 113"/>
                  <a:gd name="T9" fmla="*/ 60 h 115"/>
                </a:gdLst>
                <a:ahLst/>
                <a:cxnLst>
                  <a:cxn ang="0">
                    <a:pos x="T0" y="T1"/>
                  </a:cxn>
                  <a:cxn ang="0">
                    <a:pos x="T2" y="T3"/>
                  </a:cxn>
                  <a:cxn ang="0">
                    <a:pos x="T4" y="T5"/>
                  </a:cxn>
                  <a:cxn ang="0">
                    <a:pos x="T6" y="T7"/>
                  </a:cxn>
                  <a:cxn ang="0">
                    <a:pos x="T8" y="T9"/>
                  </a:cxn>
                </a:cxnLst>
                <a:rect l="0" t="0" r="r" b="b"/>
                <a:pathLst>
                  <a:path w="113" h="115">
                    <a:moveTo>
                      <a:pt x="1" y="60"/>
                    </a:moveTo>
                    <a:cubicBezTo>
                      <a:pt x="0" y="31"/>
                      <a:pt x="22" y="6"/>
                      <a:pt x="51" y="3"/>
                    </a:cubicBezTo>
                    <a:cubicBezTo>
                      <a:pt x="84" y="0"/>
                      <a:pt x="111" y="24"/>
                      <a:pt x="112" y="56"/>
                    </a:cubicBezTo>
                    <a:cubicBezTo>
                      <a:pt x="113" y="86"/>
                      <a:pt x="91" y="112"/>
                      <a:pt x="59" y="114"/>
                    </a:cubicBezTo>
                    <a:cubicBezTo>
                      <a:pt x="28" y="115"/>
                      <a:pt x="2" y="91"/>
                      <a:pt x="1"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6" name="Freeform 37">
                <a:extLst>
                  <a:ext uri="{FF2B5EF4-FFF2-40B4-BE49-F238E27FC236}">
                    <a16:creationId xmlns:a16="http://schemas.microsoft.com/office/drawing/2014/main" id="{E02CF520-9B9D-4A78-A0F0-01733CF1A561}"/>
                  </a:ext>
                </a:extLst>
              </p:cNvPr>
              <p:cNvSpPr>
                <a:spLocks/>
              </p:cNvSpPr>
              <p:nvPr/>
            </p:nvSpPr>
            <p:spPr bwMode="auto">
              <a:xfrm>
                <a:off x="-2451100" y="2255838"/>
                <a:ext cx="1588" cy="1588"/>
              </a:xfrm>
              <a:custGeom>
                <a:avLst/>
                <a:gdLst>
                  <a:gd name="T0" fmla="*/ 0 w 1"/>
                  <a:gd name="T1" fmla="*/ 1 h 1"/>
                  <a:gd name="T2" fmla="*/ 0 w 1"/>
                  <a:gd name="T3" fmla="*/ 1 h 1"/>
                  <a:gd name="T4" fmla="*/ 1 w 1"/>
                  <a:gd name="T5" fmla="*/ 1 h 1"/>
                  <a:gd name="T6" fmla="*/ 0 w 1"/>
                  <a:gd name="T7" fmla="*/ 1 h 1"/>
                </a:gdLst>
                <a:ahLst/>
                <a:cxnLst>
                  <a:cxn ang="0">
                    <a:pos x="T0" y="T1"/>
                  </a:cxn>
                  <a:cxn ang="0">
                    <a:pos x="T2" y="T3"/>
                  </a:cxn>
                  <a:cxn ang="0">
                    <a:pos x="T4" y="T5"/>
                  </a:cxn>
                  <a:cxn ang="0">
                    <a:pos x="T6" y="T7"/>
                  </a:cxn>
                </a:cxnLst>
                <a:rect l="0" t="0" r="r" b="b"/>
                <a:pathLst>
                  <a:path w="1" h="1">
                    <a:moveTo>
                      <a:pt x="0" y="1"/>
                    </a:moveTo>
                    <a:cubicBezTo>
                      <a:pt x="0" y="1"/>
                      <a:pt x="0" y="1"/>
                      <a:pt x="0" y="1"/>
                    </a:cubicBezTo>
                    <a:cubicBezTo>
                      <a:pt x="0" y="0"/>
                      <a:pt x="0" y="1"/>
                      <a:pt x="1" y="1"/>
                    </a:cubicBezTo>
                    <a:cubicBezTo>
                      <a:pt x="1" y="1"/>
                      <a:pt x="0" y="1"/>
                      <a:pt x="0" y="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Tree>
    <p:extLst>
      <p:ext uri="{BB962C8B-B14F-4D97-AF65-F5344CB8AC3E}">
        <p14:creationId xmlns:p14="http://schemas.microsoft.com/office/powerpoint/2010/main" val="2611565668"/>
      </p:ext>
    </p:extLst>
  </p:cSld>
  <p:clrMapOvr>
    <a:masterClrMapping/>
  </p:clrMapOvr>
</p:sld>
</file>

<file path=ppt/theme/theme1.xml><?xml version="1.0" encoding="utf-8"?>
<a:theme xmlns:a="http://schemas.openxmlformats.org/drawingml/2006/main" name="Blank">
  <a:themeElements>
    <a:clrScheme name="Custom 1">
      <a:dk1>
        <a:sysClr val="windowText" lastClr="000000"/>
      </a:dk1>
      <a:lt1>
        <a:srgbClr val="FFFFFF"/>
      </a:lt1>
      <a:dk2>
        <a:srgbClr val="000000"/>
      </a:dk2>
      <a:lt2>
        <a:srgbClr val="FFFFFF"/>
      </a:lt2>
      <a:accent1>
        <a:srgbClr val="3F5163"/>
      </a:accent1>
      <a:accent2>
        <a:srgbClr val="1B69AA"/>
      </a:accent2>
      <a:accent3>
        <a:srgbClr val="37BFBF"/>
      </a:accent3>
      <a:accent4>
        <a:srgbClr val="E5542E"/>
      </a:accent4>
      <a:accent5>
        <a:srgbClr val="EAA10F"/>
      </a:accent5>
      <a:accent6>
        <a:srgbClr val="FFFFFF"/>
      </a:accent6>
      <a:hlink>
        <a:srgbClr val="0000FF"/>
      </a:hlink>
      <a:folHlink>
        <a:srgbClr val="800080"/>
      </a:folHlink>
    </a:clrScheme>
    <a:fontScheme name="Custom 1">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owerPoint Template_Blank.pptx" id="{146D3C93-3DBE-41AF-AA0D-13E5C019078F}" vid="{5346993E-9B0C-43BC-9A91-84A0F1D090F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Harder+Company">
    <a:dk1>
      <a:sysClr val="windowText" lastClr="000000"/>
    </a:dk1>
    <a:lt1>
      <a:srgbClr val="FFFFFF"/>
    </a:lt1>
    <a:dk2>
      <a:srgbClr val="000000"/>
    </a:dk2>
    <a:lt2>
      <a:srgbClr val="FFFFFF"/>
    </a:lt2>
    <a:accent1>
      <a:srgbClr val="3F5163"/>
    </a:accent1>
    <a:accent2>
      <a:srgbClr val="1B69AA"/>
    </a:accent2>
    <a:accent3>
      <a:srgbClr val="37BFBF"/>
    </a:accent3>
    <a:accent4>
      <a:srgbClr val="E5542E"/>
    </a:accent4>
    <a:accent5>
      <a:srgbClr val="EAA10F"/>
    </a:accent5>
    <a:accent6>
      <a:srgbClr val="FFFFFF"/>
    </a:accent6>
    <a:hlink>
      <a:srgbClr val="0000FF"/>
    </a:hlink>
    <a:folHlink>
      <a:srgbClr val="800080"/>
    </a:folHlink>
  </a:clrScheme>
  <a:fontScheme name="Harder+Co">
    <a:majorFont>
      <a:latin typeface="Verdana"/>
      <a:ea typeface=""/>
      <a:cs typeface=""/>
    </a:majorFont>
    <a:minorFont>
      <a:latin typeface="Verdana"/>
      <a:ea typeface=""/>
      <a:cs typeface=""/>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963032ACD038F4C8AC6DEF5DC94C866" ma:contentTypeVersion="14" ma:contentTypeDescription="Create a new document." ma:contentTypeScope="" ma:versionID="8ec0a311f0ca0d5ef2f53c40257b35fb">
  <xsd:schema xmlns:xsd="http://www.w3.org/2001/XMLSchema" xmlns:xs="http://www.w3.org/2001/XMLSchema" xmlns:p="http://schemas.microsoft.com/office/2006/metadata/properties" xmlns:ns2="0c0aec18-461d-4877-af71-2d99c0eeff1d" xmlns:ns3="449b0e55-2329-4605-80f4-3d1b1941d732" targetNamespace="http://schemas.microsoft.com/office/2006/metadata/properties" ma:root="true" ma:fieldsID="ddda4c9158282352bc2e6798cb75efee" ns2:_="" ns3:_="">
    <xsd:import namespace="0c0aec18-461d-4877-af71-2d99c0eeff1d"/>
    <xsd:import namespace="449b0e55-2329-4605-80f4-3d1b1941d73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Location" minOccurs="0"/>
                <xsd:element ref="ns3:SharedWithUsers" minOccurs="0"/>
                <xsd:element ref="ns3:SharedWithDetails" minOccurs="0"/>
                <xsd:element ref="ns2:Date" minOccurs="0"/>
                <xsd:element ref="ns2:Modified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0aec18-461d-4877-af71-2d99c0eeff1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Date" ma:index="20" nillable="true" ma:displayName="Date" ma:format="DateOnly" ma:internalName="Date">
      <xsd:simpleType>
        <xsd:restriction base="dms:DateTime"/>
      </xsd:simpleType>
    </xsd:element>
    <xsd:element name="ModifiedDate" ma:index="21" nillable="true" ma:displayName="Modified Date" ma:format="DateOnly" ma:internalName="Modified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449b0e55-2329-4605-80f4-3d1b1941d732"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Date xmlns="0c0aec18-461d-4877-af71-2d99c0eeff1d" xsi:nil="true"/>
    <ModifiedDate xmlns="0c0aec18-461d-4877-af71-2d99c0eeff1d">2021-03-10T00:00:00+00:00</ModifiedDate>
    <SharedWithUsers xmlns="449b0e55-2329-4605-80f4-3d1b1941d732">
      <UserInfo>
        <DisplayName>Arianne Kieve</DisplayName>
        <AccountId>32</AccountId>
        <AccountType/>
      </UserInfo>
    </SharedWithUsers>
  </documentManagement>
</p:properties>
</file>

<file path=customXml/itemProps1.xml><?xml version="1.0" encoding="utf-8"?>
<ds:datastoreItem xmlns:ds="http://schemas.openxmlformats.org/officeDocument/2006/customXml" ds:itemID="{F5BBD4BF-9A5C-490A-83C6-472D24AFECB1}">
  <ds:schemaRefs>
    <ds:schemaRef ds:uri="http://schemas.microsoft.com/sharepoint/v3/contenttype/forms"/>
  </ds:schemaRefs>
</ds:datastoreItem>
</file>

<file path=customXml/itemProps2.xml><?xml version="1.0" encoding="utf-8"?>
<ds:datastoreItem xmlns:ds="http://schemas.openxmlformats.org/officeDocument/2006/customXml" ds:itemID="{556C3801-9818-42C7-BE36-AE0E63CB6344}">
  <ds:schemaRefs>
    <ds:schemaRef ds:uri="0c0aec18-461d-4877-af71-2d99c0eeff1d"/>
    <ds:schemaRef ds:uri="449b0e55-2329-4605-80f4-3d1b1941d73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96AEA48B-69EF-4BDF-A697-66CCEE1664CA}">
  <ds:schemaRefs>
    <ds:schemaRef ds:uri="0c0aec18-461d-4877-af71-2d99c0eeff1d"/>
    <ds:schemaRef ds:uri="449b0e55-2329-4605-80f4-3d1b1941d732"/>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blank</Template>
  <TotalTime>0</TotalTime>
  <Words>701</Words>
  <Application>Microsoft Office PowerPoint</Application>
  <PresentationFormat>Custom</PresentationFormat>
  <Paragraphs>79</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Verdana</vt:lpstr>
      <vt:lpstr>Blank</vt:lpstr>
      <vt:lpstr>PowerPoint Presentation</vt:lpstr>
      <vt:lpstr>PowerPoint Presentation</vt:lpstr>
    </vt:vector>
  </TitlesOfParts>
  <Company>Harder and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Monica Braughton</dc:creator>
  <cp:lastModifiedBy>Kathleen Glassman</cp:lastModifiedBy>
  <cp:revision>2</cp:revision>
  <cp:lastPrinted>2017-07-01T00:11:37Z</cp:lastPrinted>
  <dcterms:created xsi:type="dcterms:W3CDTF">2017-05-04T03:30:56Z</dcterms:created>
  <dcterms:modified xsi:type="dcterms:W3CDTF">2021-06-17T19:58:42Z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0x0101006963032ACD038F4C8AC6DEF5DC94C866</vt:lpwstr>
  </property>
  <property fmtid="{D5CDD505-2E9C-101B-9397-08002B2CF9AE}" pid="3" name="Order">
    <vt:r8>9993200</vt:r8>
  </property>
</Properties>
</file>